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sldIdLst>
    <p:sldId id="437" r:id="rId3"/>
    <p:sldId id="441" r:id="rId4"/>
    <p:sldId id="257" r:id="rId5"/>
    <p:sldId id="259" r:id="rId6"/>
    <p:sldId id="311" r:id="rId7"/>
    <p:sldId id="312" r:id="rId8"/>
    <p:sldId id="313" r:id="rId9"/>
    <p:sldId id="314" r:id="rId10"/>
    <p:sldId id="315" r:id="rId11"/>
    <p:sldId id="262" r:id="rId12"/>
    <p:sldId id="265" r:id="rId13"/>
    <p:sldId id="266" r:id="rId14"/>
    <p:sldId id="271" r:id="rId15"/>
    <p:sldId id="272" r:id="rId16"/>
    <p:sldId id="277" r:id="rId17"/>
    <p:sldId id="278" r:id="rId18"/>
    <p:sldId id="280" r:id="rId19"/>
    <p:sldId id="281" r:id="rId20"/>
    <p:sldId id="283" r:id="rId21"/>
    <p:sldId id="284" r:id="rId22"/>
    <p:sldId id="286" r:id="rId23"/>
    <p:sldId id="287" r:id="rId24"/>
    <p:sldId id="288" r:id="rId25"/>
    <p:sldId id="290" r:id="rId26"/>
    <p:sldId id="291" r:id="rId27"/>
    <p:sldId id="293" r:id="rId28"/>
    <p:sldId id="294" r:id="rId29"/>
    <p:sldId id="296" r:id="rId30"/>
    <p:sldId id="297" r:id="rId31"/>
    <p:sldId id="299" r:id="rId32"/>
    <p:sldId id="300" r:id="rId33"/>
    <p:sldId id="302" r:id="rId34"/>
    <p:sldId id="303" r:id="rId35"/>
    <p:sldId id="304" r:id="rId36"/>
    <p:sldId id="309" r:id="rId37"/>
    <p:sldId id="306" r:id="rId38"/>
    <p:sldId id="310" r:id="rId39"/>
    <p:sldId id="279" r:id="rId40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476" y="84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%20Boss\Documents\3-REPOSITION\2021\13%20-%20&#928;&#945;&#957;&#949;&#955;&#955;&#945;&#948;&#953;&#954;&#942;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13%20-%20&#928;&#945;&#957;&#949;&#955;&#955;&#945;&#948;&#953;&#954;&#942;\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Sheet1!$B$3:$B$7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Sheet1!$E$3:$E$7</c:f>
              <c:numCache>
                <c:formatCode>0.0</c:formatCode>
                <c:ptCount val="5"/>
                <c:pt idx="0">
                  <c:v>24.5</c:v>
                </c:pt>
                <c:pt idx="1">
                  <c:v>24.2</c:v>
                </c:pt>
                <c:pt idx="2">
                  <c:v>17.034604151711495</c:v>
                </c:pt>
                <c:pt idx="3">
                  <c:v>31.6</c:v>
                </c:pt>
                <c:pt idx="4">
                  <c:v>2.6294828552604366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27-43C5-94F4-6A85396FB65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Sheet1!$B$78:$B$82</c:f>
              <c:strCache>
                <c:ptCount val="5"/>
                <c:pt idx="0">
                  <c:v>Υπέρ</c:v>
                </c:pt>
                <c:pt idx="1">
                  <c:v>Μάλλον υπέρ</c:v>
                </c:pt>
                <c:pt idx="2">
                  <c:v>Μάλλον κατά</c:v>
                </c:pt>
                <c:pt idx="3">
                  <c:v>Κατά</c:v>
                </c:pt>
                <c:pt idx="4">
                  <c:v>ΔΓ/ΔΑ</c:v>
                </c:pt>
              </c:strCache>
            </c:strRef>
          </c:cat>
          <c:val>
            <c:numRef>
              <c:f>Sheet1!$E$78:$E$82</c:f>
              <c:numCache>
                <c:formatCode>0.0</c:formatCode>
                <c:ptCount val="5"/>
                <c:pt idx="0">
                  <c:v>67.74855997996481</c:v>
                </c:pt>
                <c:pt idx="1">
                  <c:v>8.6972201352367033</c:v>
                </c:pt>
                <c:pt idx="2">
                  <c:v>5.0227898822940356</c:v>
                </c:pt>
                <c:pt idx="3">
                  <c:v>11.710493363385973</c:v>
                </c:pt>
                <c:pt idx="4">
                  <c:v>6.8209366391184858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AD-44FB-BE9C-3CE2F58FE25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Sheet1!$B$89:$B$93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Sheet1!$E$89:$E$93</c:f>
              <c:numCache>
                <c:formatCode>0.0</c:formatCode>
                <c:ptCount val="5"/>
                <c:pt idx="0">
                  <c:v>12.886939414622406</c:v>
                </c:pt>
                <c:pt idx="1">
                  <c:v>18.04412414180754</c:v>
                </c:pt>
                <c:pt idx="2">
                  <c:v>9.6077407957602201</c:v>
                </c:pt>
                <c:pt idx="3">
                  <c:v>22.449512185329375</c:v>
                </c:pt>
                <c:pt idx="4">
                  <c:v>37.011683462480455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3-4A65-862E-7504DA79966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Sheet1!$B$100:$B$104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Sheet1!$E$100:$E$104</c:f>
              <c:numCache>
                <c:formatCode>0.0</c:formatCode>
                <c:ptCount val="5"/>
                <c:pt idx="0">
                  <c:v>14.923498859766362</c:v>
                </c:pt>
                <c:pt idx="1">
                  <c:v>25.166514300639957</c:v>
                </c:pt>
                <c:pt idx="2">
                  <c:v>19.953586964165492</c:v>
                </c:pt>
                <c:pt idx="3">
                  <c:v>32.380627078289322</c:v>
                </c:pt>
                <c:pt idx="4">
                  <c:v>7.5757727971388649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3A-428F-8FA3-8C1066ABB46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Sheet1!$B$120</c:f>
              <c:strCache>
                <c:ptCount val="1"/>
                <c:pt idx="0">
                  <c:v>πολύ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Sheet1!$A$121:$A$129</c:f>
              <c:strCache>
                <c:ptCount val="9"/>
                <c:pt idx="0">
                  <c:v>...την καλύτερη λειτουργία της Δικαιοσύνης;</c:v>
                </c:pt>
                <c:pt idx="1">
                  <c:v>...τα θέματα Ασφάλειας και Προστασίας των πολιτών;</c:v>
                </c:pt>
                <c:pt idx="2">
                  <c:v>..τα θέματα της Παιδείας;</c:v>
                </c:pt>
                <c:pt idx="3">
                  <c:v>...τον εκσυγχρονισμό και καλύτερη λειτουργία του Δημόσιου Τομέα;</c:v>
                </c:pt>
                <c:pt idx="4">
                  <c:v>...το Μεταναστευτικό;</c:v>
                </c:pt>
                <c:pt idx="5">
                  <c:v>...τα Θέματα της Οικονομίας;</c:v>
                </c:pt>
                <c:pt idx="6">
                  <c:v>…τα θέματα υγείας;</c:v>
                </c:pt>
                <c:pt idx="7">
                  <c:v>...τα διεθνή και τα Ελληνοτουρκικά;</c:v>
                </c:pt>
                <c:pt idx="8">
                  <c:v>...τα θέματα ψηφιοποίησης του Κράτους;</c:v>
                </c:pt>
              </c:strCache>
            </c:strRef>
          </c:cat>
          <c:val>
            <c:numRef>
              <c:f>Sheet1!$B$121:$B$129</c:f>
              <c:numCache>
                <c:formatCode>0.0</c:formatCode>
                <c:ptCount val="9"/>
                <c:pt idx="0">
                  <c:v>6.7286241634237269</c:v>
                </c:pt>
                <c:pt idx="1">
                  <c:v>7.9681674217215237</c:v>
                </c:pt>
                <c:pt idx="2">
                  <c:v>8.0552266661315279</c:v>
                </c:pt>
                <c:pt idx="3">
                  <c:v>8.6920819939716267</c:v>
                </c:pt>
                <c:pt idx="4">
                  <c:v>10.303625665340173</c:v>
                </c:pt>
                <c:pt idx="5">
                  <c:v>13.4</c:v>
                </c:pt>
                <c:pt idx="6">
                  <c:v>14.893808585348323</c:v>
                </c:pt>
                <c:pt idx="7">
                  <c:v>23.4</c:v>
                </c:pt>
                <c:pt idx="8">
                  <c:v>30.231297434044123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EA-40B9-BED2-868CCC09763B}"/>
            </c:ext>
          </c:extLst>
        </c:ser>
        <c:ser>
          <c:idx val="1"/>
          <c:order val="1"/>
          <c:tx>
            <c:strRef>
              <c:f>Sheet1!$C$120</c:f>
              <c:strCache>
                <c:ptCount val="1"/>
                <c:pt idx="0">
                  <c:v>αρκετά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Sheet1!$A$121:$A$129</c:f>
              <c:strCache>
                <c:ptCount val="9"/>
                <c:pt idx="0">
                  <c:v>...την καλύτερη λειτουργία της Δικαιοσύνης;</c:v>
                </c:pt>
                <c:pt idx="1">
                  <c:v>...τα θέματα Ασφάλειας και Προστασίας των πολιτών;</c:v>
                </c:pt>
                <c:pt idx="2">
                  <c:v>..τα θέματα της Παιδείας;</c:v>
                </c:pt>
                <c:pt idx="3">
                  <c:v>...τον εκσυγχρονισμό και καλύτερη λειτουργία του Δημόσιου Τομέα;</c:v>
                </c:pt>
                <c:pt idx="4">
                  <c:v>...το Μεταναστευτικό;</c:v>
                </c:pt>
                <c:pt idx="5">
                  <c:v>...τα Θέματα της Οικονομίας;</c:v>
                </c:pt>
                <c:pt idx="6">
                  <c:v>…τα θέματα υγείας;</c:v>
                </c:pt>
                <c:pt idx="7">
                  <c:v>...τα διεθνή και τα Ελληνοτουρκικά;</c:v>
                </c:pt>
                <c:pt idx="8">
                  <c:v>...τα θέματα ψηφιοποίησης του Κράτους;</c:v>
                </c:pt>
              </c:strCache>
            </c:strRef>
          </c:cat>
          <c:val>
            <c:numRef>
              <c:f>Sheet1!$C$121:$C$129</c:f>
              <c:numCache>
                <c:formatCode>0.0</c:formatCode>
                <c:ptCount val="9"/>
                <c:pt idx="0">
                  <c:v>24.514560678664711</c:v>
                </c:pt>
                <c:pt idx="1">
                  <c:v>29.619532534177967</c:v>
                </c:pt>
                <c:pt idx="2">
                  <c:v>24.38441933736032</c:v>
                </c:pt>
                <c:pt idx="3">
                  <c:v>29.46095072150294</c:v>
                </c:pt>
                <c:pt idx="4">
                  <c:v>25.934984613225634</c:v>
                </c:pt>
                <c:pt idx="5">
                  <c:v>31.854423225057829</c:v>
                </c:pt>
                <c:pt idx="6">
                  <c:v>32.875821570412512</c:v>
                </c:pt>
                <c:pt idx="7">
                  <c:v>32.411720510894099</c:v>
                </c:pt>
                <c:pt idx="8">
                  <c:v>36.447415973979048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EA-40B9-BED2-868CCC09763B}"/>
            </c:ext>
          </c:extLst>
        </c:ser>
        <c:ser>
          <c:idx val="2"/>
          <c:order val="2"/>
          <c:tx>
            <c:strRef>
              <c:f>Sheet1!$D$120</c:f>
              <c:strCache>
                <c:ptCount val="1"/>
                <c:pt idx="0">
                  <c:v>λίγο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Sheet1!$A$121:$A$129</c:f>
              <c:strCache>
                <c:ptCount val="9"/>
                <c:pt idx="0">
                  <c:v>...την καλύτερη λειτουργία της Δικαιοσύνης;</c:v>
                </c:pt>
                <c:pt idx="1">
                  <c:v>...τα θέματα Ασφάλειας και Προστασίας των πολιτών;</c:v>
                </c:pt>
                <c:pt idx="2">
                  <c:v>..τα θέματα της Παιδείας;</c:v>
                </c:pt>
                <c:pt idx="3">
                  <c:v>...τον εκσυγχρονισμό και καλύτερη λειτουργία του Δημόσιου Τομέα;</c:v>
                </c:pt>
                <c:pt idx="4">
                  <c:v>...το Μεταναστευτικό;</c:v>
                </c:pt>
                <c:pt idx="5">
                  <c:v>...τα Θέματα της Οικονομίας;</c:v>
                </c:pt>
                <c:pt idx="6">
                  <c:v>…τα θέματα υγείας;</c:v>
                </c:pt>
                <c:pt idx="7">
                  <c:v>...τα διεθνή και τα Ελληνοτουρκικά;</c:v>
                </c:pt>
                <c:pt idx="8">
                  <c:v>...τα θέματα ψηφιοποίησης του Κράτους;</c:v>
                </c:pt>
              </c:strCache>
            </c:strRef>
          </c:cat>
          <c:val>
            <c:numRef>
              <c:f>Sheet1!$D$121:$D$129</c:f>
              <c:numCache>
                <c:formatCode>0.0</c:formatCode>
                <c:ptCount val="9"/>
                <c:pt idx="0">
                  <c:v>27.258630866037752</c:v>
                </c:pt>
                <c:pt idx="1">
                  <c:v>30.012428336607464</c:v>
                </c:pt>
                <c:pt idx="2">
                  <c:v>23.819509943609383</c:v>
                </c:pt>
                <c:pt idx="3">
                  <c:v>29.989685663071654</c:v>
                </c:pt>
                <c:pt idx="4">
                  <c:v>25.864816912420654</c:v>
                </c:pt>
                <c:pt idx="5">
                  <c:v>26.1</c:v>
                </c:pt>
                <c:pt idx="6">
                  <c:v>23.98135272756371</c:v>
                </c:pt>
                <c:pt idx="7">
                  <c:v>21.9</c:v>
                </c:pt>
                <c:pt idx="8">
                  <c:v>16.470907119624119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EA-40B9-BED2-868CCC09763B}"/>
            </c:ext>
          </c:extLst>
        </c:ser>
        <c:ser>
          <c:idx val="3"/>
          <c:order val="3"/>
          <c:tx>
            <c:strRef>
              <c:f>Sheet1!$E$120</c:f>
              <c:strCache>
                <c:ptCount val="1"/>
                <c:pt idx="0">
                  <c:v>καθόλου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Sheet1!$A$121:$A$129</c:f>
              <c:strCache>
                <c:ptCount val="9"/>
                <c:pt idx="0">
                  <c:v>...την καλύτερη λειτουργία της Δικαιοσύνης;</c:v>
                </c:pt>
                <c:pt idx="1">
                  <c:v>...τα θέματα Ασφάλειας και Προστασίας των πολιτών;</c:v>
                </c:pt>
                <c:pt idx="2">
                  <c:v>..τα θέματα της Παιδείας;</c:v>
                </c:pt>
                <c:pt idx="3">
                  <c:v>...τον εκσυγχρονισμό και καλύτερη λειτουργία του Δημόσιου Τομέα;</c:v>
                </c:pt>
                <c:pt idx="4">
                  <c:v>...το Μεταναστευτικό;</c:v>
                </c:pt>
                <c:pt idx="5">
                  <c:v>...τα Θέματα της Οικονομίας;</c:v>
                </c:pt>
                <c:pt idx="6">
                  <c:v>…τα θέματα υγείας;</c:v>
                </c:pt>
                <c:pt idx="7">
                  <c:v>...τα διεθνή και τα Ελληνοτουρκικά;</c:v>
                </c:pt>
                <c:pt idx="8">
                  <c:v>...τα θέματα ψηφιοποίησης του Κράτους;</c:v>
                </c:pt>
              </c:strCache>
            </c:strRef>
          </c:cat>
          <c:val>
            <c:numRef>
              <c:f>Sheet1!$E$121:$E$129</c:f>
              <c:numCache>
                <c:formatCode>0.0</c:formatCode>
                <c:ptCount val="9"/>
                <c:pt idx="0">
                  <c:v>28.51512089714986</c:v>
                </c:pt>
                <c:pt idx="1">
                  <c:v>30.839313635087962</c:v>
                </c:pt>
                <c:pt idx="2">
                  <c:v>36.249523389054986</c:v>
                </c:pt>
                <c:pt idx="3">
                  <c:v>22.940887834089345</c:v>
                </c:pt>
                <c:pt idx="4">
                  <c:v>32.836479185252749</c:v>
                </c:pt>
                <c:pt idx="5">
                  <c:v>26.6</c:v>
                </c:pt>
                <c:pt idx="6">
                  <c:v>27.248626964516109</c:v>
                </c:pt>
                <c:pt idx="7">
                  <c:v>17.7</c:v>
                </c:pt>
                <c:pt idx="8">
                  <c:v>9.4044894189454951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AEA-40B9-BED2-868CCC09763B}"/>
            </c:ext>
          </c:extLst>
        </c:ser>
        <c:ser>
          <c:idx val="4"/>
          <c:order val="4"/>
          <c:tx>
            <c:strRef>
              <c:f>Sheet1!$F$120</c:f>
              <c:strCache>
                <c:ptCount val="1"/>
                <c:pt idx="0">
                  <c:v>ΔΓ/ΔΑ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Sheet1!$A$121:$A$129</c:f>
              <c:strCache>
                <c:ptCount val="9"/>
                <c:pt idx="0">
                  <c:v>...την καλύτερη λειτουργία της Δικαιοσύνης;</c:v>
                </c:pt>
                <c:pt idx="1">
                  <c:v>...τα θέματα Ασφάλειας και Προστασίας των πολιτών;</c:v>
                </c:pt>
                <c:pt idx="2">
                  <c:v>..τα θέματα της Παιδείας;</c:v>
                </c:pt>
                <c:pt idx="3">
                  <c:v>...τον εκσυγχρονισμό και καλύτερη λειτουργία του Δημόσιου Τομέα;</c:v>
                </c:pt>
                <c:pt idx="4">
                  <c:v>...το Μεταναστευτικό;</c:v>
                </c:pt>
                <c:pt idx="5">
                  <c:v>...τα Θέματα της Οικονομίας;</c:v>
                </c:pt>
                <c:pt idx="6">
                  <c:v>…τα θέματα υγείας;</c:v>
                </c:pt>
                <c:pt idx="7">
                  <c:v>...τα διεθνή και τα Ελληνοτουρκικά;</c:v>
                </c:pt>
                <c:pt idx="8">
                  <c:v>...τα θέματα ψηφιοποίησης του Κράτους;</c:v>
                </c:pt>
              </c:strCache>
            </c:strRef>
          </c:cat>
          <c:val>
            <c:numRef>
              <c:f>Sheet1!$F$121:$F$129</c:f>
              <c:numCache>
                <c:formatCode>0.0</c:formatCode>
                <c:ptCount val="9"/>
                <c:pt idx="0">
                  <c:v>12.983063394723949</c:v>
                </c:pt>
                <c:pt idx="1">
                  <c:v>1.5605580724050812</c:v>
                </c:pt>
                <c:pt idx="2">
                  <c:v>7.4913206638437861</c:v>
                </c:pt>
                <c:pt idx="3">
                  <c:v>8.9163937873644361</c:v>
                </c:pt>
                <c:pt idx="4">
                  <c:v>5.0600936237607828</c:v>
                </c:pt>
                <c:pt idx="5">
                  <c:v>2.0858134672522257</c:v>
                </c:pt>
                <c:pt idx="6">
                  <c:v>1.0003901521593408</c:v>
                </c:pt>
                <c:pt idx="7">
                  <c:v>4.5659904833458507</c:v>
                </c:pt>
                <c:pt idx="8">
                  <c:v>7.445890053407215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EA-40B9-BED2-868CCC0976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23939840"/>
        <c:axId val="123941632"/>
        <c:axId val="0"/>
      </c:bar3DChart>
      <c:catAx>
        <c:axId val="1239398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941632"/>
        <c:crosses val="autoZero"/>
        <c:auto val="1"/>
        <c:lblAlgn val="ctr"/>
        <c:lblOffset val="100"/>
        <c:noMultiLvlLbl val="0"/>
      </c:catAx>
      <c:valAx>
        <c:axId val="12394163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2393984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Sheet1!$B$136:$B$140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ΔΓ/ΔΑ</c:v>
                </c:pt>
              </c:strCache>
            </c:strRef>
          </c:cat>
          <c:val>
            <c:numRef>
              <c:f>Sheet1!$E$136:$E$140</c:f>
              <c:numCache>
                <c:formatCode>0.0</c:formatCode>
                <c:ptCount val="5"/>
                <c:pt idx="0">
                  <c:v>14.6</c:v>
                </c:pt>
                <c:pt idx="1">
                  <c:v>33.799999999999997</c:v>
                </c:pt>
                <c:pt idx="2">
                  <c:v>26.8</c:v>
                </c:pt>
                <c:pt idx="3">
                  <c:v>24.4</c:v>
                </c:pt>
                <c:pt idx="4">
                  <c:v>0.36868944927013475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C9-400C-B237-295B6CF661F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Sheet1!$B$148:$B$152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ΔΓ/ΔΑ</c:v>
                </c:pt>
              </c:strCache>
            </c:strRef>
          </c:cat>
          <c:val>
            <c:numRef>
              <c:f>Sheet1!$E$148:$E$152</c:f>
              <c:numCache>
                <c:formatCode>0.0</c:formatCode>
                <c:ptCount val="5"/>
                <c:pt idx="0">
                  <c:v>2.2671513403631027</c:v>
                </c:pt>
                <c:pt idx="1">
                  <c:v>10.538648721723192</c:v>
                </c:pt>
                <c:pt idx="2">
                  <c:v>31.08320565586164</c:v>
                </c:pt>
                <c:pt idx="3">
                  <c:v>53.254023092098038</c:v>
                </c:pt>
                <c:pt idx="4">
                  <c:v>2.856971189954034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19-4BF5-8EB3-ECE3435C32E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Sheet1!$B$159:$B$163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 ΔΑ</c:v>
                </c:pt>
              </c:strCache>
            </c:strRef>
          </c:cat>
          <c:val>
            <c:numRef>
              <c:f>Sheet1!$E$159:$E$163</c:f>
              <c:numCache>
                <c:formatCode>0.0</c:formatCode>
                <c:ptCount val="5"/>
                <c:pt idx="0">
                  <c:v>8.8864657216314402</c:v>
                </c:pt>
                <c:pt idx="1">
                  <c:v>11.782595212132732</c:v>
                </c:pt>
                <c:pt idx="2">
                  <c:v>15.953221756485039</c:v>
                </c:pt>
                <c:pt idx="3">
                  <c:v>56.56606076369782</c:v>
                </c:pt>
                <c:pt idx="4">
                  <c:v>6.811656546052963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25-47DA-B614-545E5C378DB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Sheet1!$B$170:$B$174</c:f>
              <c:strCache>
                <c:ptCount val="5"/>
                <c:pt idx="0">
                  <c:v>Θετική</c:v>
                </c:pt>
                <c:pt idx="1">
                  <c:v>Μάλλον θετική</c:v>
                </c:pt>
                <c:pt idx="2">
                  <c:v>Μάλλον αρνητική</c:v>
                </c:pt>
                <c:pt idx="3">
                  <c:v>Αρνητική</c:v>
                </c:pt>
                <c:pt idx="4">
                  <c:v>ΔΓ/ΔΑ</c:v>
                </c:pt>
              </c:strCache>
            </c:strRef>
          </c:cat>
          <c:val>
            <c:numRef>
              <c:f>Sheet1!$E$170:$E$174</c:f>
              <c:numCache>
                <c:formatCode>0.0</c:formatCode>
                <c:ptCount val="5"/>
                <c:pt idx="0">
                  <c:v>33.1</c:v>
                </c:pt>
                <c:pt idx="1">
                  <c:v>23.9</c:v>
                </c:pt>
                <c:pt idx="2">
                  <c:v>12.8</c:v>
                </c:pt>
                <c:pt idx="3">
                  <c:v>28.5</c:v>
                </c:pt>
                <c:pt idx="4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9F-4BDB-9CB7-3AC5D847547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Sheet1!$B$181:$B$185</c:f>
              <c:strCache>
                <c:ptCount val="5"/>
                <c:pt idx="0">
                  <c:v>Θετική</c:v>
                </c:pt>
                <c:pt idx="1">
                  <c:v>Μάλλον θετική</c:v>
                </c:pt>
                <c:pt idx="2">
                  <c:v>Μάλλον αρνητική</c:v>
                </c:pt>
                <c:pt idx="3">
                  <c:v>Αρνητική</c:v>
                </c:pt>
                <c:pt idx="4">
                  <c:v>ΔΓ/ΔΑ</c:v>
                </c:pt>
              </c:strCache>
            </c:strRef>
          </c:cat>
          <c:val>
            <c:numRef>
              <c:f>Sheet1!$E$181:$E$185</c:f>
              <c:numCache>
                <c:formatCode>0.0</c:formatCode>
                <c:ptCount val="5"/>
                <c:pt idx="0">
                  <c:v>9.3560109316969022</c:v>
                </c:pt>
                <c:pt idx="1">
                  <c:v>18.044307408927505</c:v>
                </c:pt>
                <c:pt idx="2">
                  <c:v>21.860390617961215</c:v>
                </c:pt>
                <c:pt idx="3">
                  <c:v>47.598930856016004</c:v>
                </c:pt>
                <c:pt idx="4">
                  <c:v>3.1403601853983703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0A-41AB-91B9-F4FCD4D5691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Sheet1!$B$199</c:f>
              <c:strCache>
                <c:ptCount val="1"/>
                <c:pt idx="0">
                  <c:v>Τον Κυριάκο Μητσοτάκη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Sheet1!$A$200:$A$203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Sheet1!$B$200:$B$203</c:f>
              <c:numCache>
                <c:formatCode>0.0</c:formatCode>
                <c:ptCount val="4"/>
                <c:pt idx="0">
                  <c:v>42.340512799992119</c:v>
                </c:pt>
                <c:pt idx="1">
                  <c:v>44.799471793999757</c:v>
                </c:pt>
                <c:pt idx="2">
                  <c:v>49.747401486579868</c:v>
                </c:pt>
                <c:pt idx="3">
                  <c:v>51.117573326648376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79-4145-B360-B81BA3CB3DEA}"/>
            </c:ext>
          </c:extLst>
        </c:ser>
        <c:ser>
          <c:idx val="1"/>
          <c:order val="1"/>
          <c:tx>
            <c:strRef>
              <c:f>Sheet1!$C$199</c:f>
              <c:strCache>
                <c:ptCount val="1"/>
                <c:pt idx="0">
                  <c:v>Τον Αλέξη Τσίπρα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Sheet1!$A$200:$A$203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Sheet1!$C$200:$C$203</c:f>
              <c:numCache>
                <c:formatCode>0.0</c:formatCode>
                <c:ptCount val="4"/>
                <c:pt idx="0">
                  <c:v>25.908104160622567</c:v>
                </c:pt>
                <c:pt idx="1">
                  <c:v>16.715519052430398</c:v>
                </c:pt>
                <c:pt idx="2">
                  <c:v>16.418403177239075</c:v>
                </c:pt>
                <c:pt idx="3">
                  <c:v>14.003509651541705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79-4145-B360-B81BA3CB3DEA}"/>
            </c:ext>
          </c:extLst>
        </c:ser>
        <c:ser>
          <c:idx val="2"/>
          <c:order val="2"/>
          <c:tx>
            <c:strRef>
              <c:f>Sheet1!$D$199</c:f>
              <c:strCache>
                <c:ptCount val="1"/>
                <c:pt idx="0">
                  <c:v>Κανέναν από αυτούς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Sheet1!$A$200:$A$203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Sheet1!$D$200:$D$203</c:f>
              <c:numCache>
                <c:formatCode>0.0</c:formatCode>
                <c:ptCount val="4"/>
                <c:pt idx="0">
                  <c:v>25.630996088474468</c:v>
                </c:pt>
                <c:pt idx="1">
                  <c:v>33.980252298396337</c:v>
                </c:pt>
                <c:pt idx="2">
                  <c:v>29.382459159071992</c:v>
                </c:pt>
                <c:pt idx="3">
                  <c:v>28.950614189019753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79-4145-B360-B81BA3CB3DEA}"/>
            </c:ext>
          </c:extLst>
        </c:ser>
        <c:ser>
          <c:idx val="3"/>
          <c:order val="3"/>
          <c:tx>
            <c:strRef>
              <c:f>Sheet1!$E$199</c:f>
              <c:strCache>
                <c:ptCount val="1"/>
                <c:pt idx="0">
                  <c:v>ΔΓ/ΔΑ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Sheet1!$A$200:$A$203</c:f>
              <c:strCache>
                <c:ptCount val="4"/>
                <c:pt idx="0">
                  <c:v>...πιο κοντά στις ανάγκες και τις απόψεις των πολιτών</c:v>
                </c:pt>
                <c:pt idx="1">
                  <c:v>...πολιτικό με σχέδιο για την χώρα</c:v>
                </c:pt>
                <c:pt idx="2">
                  <c:v>...πιο ικανό να διαχειρίζεται κρίσεις</c:v>
                </c:pt>
                <c:pt idx="3">
                  <c:v>...πιο ικανό να ανορθώσει την Οικονομία και να φέρει επενδύσεις</c:v>
                </c:pt>
              </c:strCache>
            </c:strRef>
          </c:cat>
          <c:val>
            <c:numRef>
              <c:f>Sheet1!$E$200:$E$203</c:f>
              <c:numCache>
                <c:formatCode>0.0</c:formatCode>
                <c:ptCount val="4"/>
                <c:pt idx="0">
                  <c:v>6.1203869509108477</c:v>
                </c:pt>
                <c:pt idx="1">
                  <c:v>4.5047568551735084</c:v>
                </c:pt>
                <c:pt idx="2">
                  <c:v>4.4517361771090647</c:v>
                </c:pt>
                <c:pt idx="3">
                  <c:v>5.9283028327901643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79-4145-B360-B81BA3CB3DE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24414976"/>
        <c:axId val="124424960"/>
        <c:axId val="0"/>
      </c:bar3DChart>
      <c:catAx>
        <c:axId val="1244149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4424960"/>
        <c:crosses val="autoZero"/>
        <c:auto val="1"/>
        <c:lblAlgn val="ctr"/>
        <c:lblOffset val="100"/>
        <c:noMultiLvlLbl val="0"/>
      </c:catAx>
      <c:valAx>
        <c:axId val="12442496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2441497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Sheet1!$A$18</c:f>
              <c:strCache>
                <c:ptCount val="1"/>
                <c:pt idx="0">
                  <c:v>...από τον συνολική διαχείριση σε όλη την διάρκεια της πανδημίας από την Κυβέρνηση;</c:v>
                </c:pt>
              </c:strCache>
            </c:strRef>
          </c:tx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Sheet1!$B$14:$F$14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ΔΓ/ΔΑ</c:v>
                </c:pt>
              </c:strCache>
            </c:strRef>
          </c:cat>
          <c:val>
            <c:numRef>
              <c:f>Sheet1!$B$18:$F$18</c:f>
              <c:numCache>
                <c:formatCode>0.0</c:formatCode>
                <c:ptCount val="5"/>
                <c:pt idx="0">
                  <c:v>15.48236591103721</c:v>
                </c:pt>
                <c:pt idx="1">
                  <c:v>33.930487336726017</c:v>
                </c:pt>
                <c:pt idx="2">
                  <c:v>25.24484954672069</c:v>
                </c:pt>
                <c:pt idx="3">
                  <c:v>24.4258954849251</c:v>
                </c:pt>
                <c:pt idx="4">
                  <c:v>0.91640172059098457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03-46C4-B1D5-02C859C3A42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Sheet1!$B$212:$B$215</c:f>
              <c:strCache>
                <c:ptCount val="4"/>
                <c:pt idx="0">
                  <c:v>Κυριάκος Μητσοτάκης</c:v>
                </c:pt>
                <c:pt idx="1">
                  <c:v>Αλέξης Τσίπρας</c:v>
                </c:pt>
                <c:pt idx="2">
                  <c:v>Κανένας</c:v>
                </c:pt>
                <c:pt idx="3">
                  <c:v>ΔΓ/ΔΑ</c:v>
                </c:pt>
              </c:strCache>
            </c:strRef>
          </c:cat>
          <c:val>
            <c:numRef>
              <c:f>Sheet1!$E$212:$E$215</c:f>
              <c:numCache>
                <c:formatCode>0.0</c:formatCode>
                <c:ptCount val="4"/>
                <c:pt idx="0">
                  <c:v>47.277587018109493</c:v>
                </c:pt>
                <c:pt idx="1">
                  <c:v>19.798184056940872</c:v>
                </c:pt>
                <c:pt idx="2">
                  <c:v>28.639644419528842</c:v>
                </c:pt>
                <c:pt idx="3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D2-4540-BF79-4DCBB57B877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4674432"/>
        <c:axId val="124677504"/>
        <c:axId val="0"/>
      </c:bar3DChart>
      <c:catAx>
        <c:axId val="1246744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4677504"/>
        <c:crosses val="autoZero"/>
        <c:auto val="1"/>
        <c:lblAlgn val="ctr"/>
        <c:lblOffset val="100"/>
        <c:noMultiLvlLbl val="0"/>
      </c:catAx>
      <c:valAx>
        <c:axId val="12467750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4674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Sheet1!$B$225:$B$235</c:f>
              <c:strCache>
                <c:ptCount val="11"/>
                <c:pt idx="0">
                  <c:v>Ν.Δ.</c:v>
                </c:pt>
                <c:pt idx="1">
                  <c:v>ΣΥΡΙΖΑ</c:v>
                </c:pt>
                <c:pt idx="2">
                  <c:v>ΚΙΝΗΜΑ ΑΛΛΑΓΗΣ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Άλλο κόμμα</c:v>
                </c:pt>
                <c:pt idx="7">
                  <c:v>Λευκό / άκυρο</c:v>
                </c:pt>
                <c:pt idx="8">
                  <c:v>Θα απέχω</c:v>
                </c:pt>
                <c:pt idx="9">
                  <c:v>Δεν έχω αποφασίσει</c:v>
                </c:pt>
                <c:pt idx="10">
                  <c:v>ΔΓ/ΔΑ</c:v>
                </c:pt>
              </c:strCache>
            </c:strRef>
          </c:cat>
          <c:val>
            <c:numRef>
              <c:f>Sheet1!$E$225:$E$235</c:f>
              <c:numCache>
                <c:formatCode>0.0</c:formatCode>
                <c:ptCount val="11"/>
                <c:pt idx="0">
                  <c:v>37.1</c:v>
                </c:pt>
                <c:pt idx="1">
                  <c:v>20.6</c:v>
                </c:pt>
                <c:pt idx="2">
                  <c:v>6.4</c:v>
                </c:pt>
                <c:pt idx="3">
                  <c:v>5.6</c:v>
                </c:pt>
                <c:pt idx="4">
                  <c:v>3.4</c:v>
                </c:pt>
                <c:pt idx="5">
                  <c:v>3</c:v>
                </c:pt>
                <c:pt idx="6">
                  <c:v>3.9095247146387022</c:v>
                </c:pt>
                <c:pt idx="7">
                  <c:v>2.6</c:v>
                </c:pt>
                <c:pt idx="8">
                  <c:v>3.1</c:v>
                </c:pt>
                <c:pt idx="9">
                  <c:v>12</c:v>
                </c:pt>
                <c:pt idx="10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01-4256-8C15-FDA372D4B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7751296"/>
        <c:axId val="127857408"/>
        <c:axId val="0"/>
      </c:bar3DChart>
      <c:catAx>
        <c:axId val="127751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7857408"/>
        <c:crosses val="autoZero"/>
        <c:auto val="1"/>
        <c:lblAlgn val="ctr"/>
        <c:lblOffset val="100"/>
        <c:noMultiLvlLbl val="0"/>
      </c:catAx>
      <c:valAx>
        <c:axId val="127857408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127751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Sheet1!$A$17</c:f>
              <c:strCache>
                <c:ptCount val="1"/>
                <c:pt idx="0">
                  <c:v>...από το πως διαχειρίστηκε από την αρχή της πανδημίας μέχρι σήμερα τα θέματα Οικονομίας, στήριξης των Επιχειρήσεων και της προστασίας των θέσεων εργασίας;</c:v>
                </c:pt>
              </c:strCache>
            </c:strRef>
          </c:tx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Sheet1!$B$14:$F$14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ΔΓ/ΔΑ</c:v>
                </c:pt>
              </c:strCache>
            </c:strRef>
          </c:cat>
          <c:val>
            <c:numRef>
              <c:f>Sheet1!$B$17:$F$17</c:f>
              <c:numCache>
                <c:formatCode>0.0</c:formatCode>
                <c:ptCount val="5"/>
                <c:pt idx="0">
                  <c:v>13.178881535602285</c:v>
                </c:pt>
                <c:pt idx="1">
                  <c:v>32.420127245729851</c:v>
                </c:pt>
                <c:pt idx="2">
                  <c:v>24.169805197997853</c:v>
                </c:pt>
                <c:pt idx="3">
                  <c:v>25.907387922472495</c:v>
                </c:pt>
                <c:pt idx="4">
                  <c:v>4.3237980981975106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C7-4048-85BF-37F4E31778F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Sheet1!$A$19</c:f>
              <c:strCache>
                <c:ptCount val="1"/>
                <c:pt idx="0">
                  <c:v>...από τον τρόπο οργάνωσης και τους ρυθμούς εμβολιασμού;</c:v>
                </c:pt>
              </c:strCache>
            </c:strRef>
          </c:tx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Sheet1!$B$14:$F$14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ΔΓ/ΔΑ</c:v>
                </c:pt>
              </c:strCache>
            </c:strRef>
          </c:cat>
          <c:val>
            <c:numRef>
              <c:f>Sheet1!$B$19:$F$19</c:f>
              <c:numCache>
                <c:formatCode>0.0</c:formatCode>
                <c:ptCount val="5"/>
                <c:pt idx="0">
                  <c:v>31.792544761942324</c:v>
                </c:pt>
                <c:pt idx="1">
                  <c:v>35.200259860423444</c:v>
                </c:pt>
                <c:pt idx="2">
                  <c:v>15.814081678855796</c:v>
                </c:pt>
                <c:pt idx="3">
                  <c:v>13.822802752158104</c:v>
                </c:pt>
                <c:pt idx="4">
                  <c:v>3.3703109466203331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C-4B54-B60E-86E2D262736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Sheet1!$A$16</c:f>
              <c:strCache>
                <c:ptCount val="1"/>
                <c:pt idx="0">
                  <c:v>...από την ενίσχυση του ΕΣΥ από την Κυβέρνηση την περίοδο της πανδημίας;</c:v>
                </c:pt>
              </c:strCache>
            </c:strRef>
          </c:tx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Sheet1!$B$14:$F$14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ΔΓ/ΔΑ</c:v>
                </c:pt>
              </c:strCache>
            </c:strRef>
          </c:cat>
          <c:val>
            <c:numRef>
              <c:f>Sheet1!$B$16:$F$16</c:f>
              <c:numCache>
                <c:formatCode>0.0</c:formatCode>
                <c:ptCount val="5"/>
                <c:pt idx="0">
                  <c:v>11.550163947339934</c:v>
                </c:pt>
                <c:pt idx="1">
                  <c:v>30.369152298709142</c:v>
                </c:pt>
                <c:pt idx="2">
                  <c:v>22.643441614068919</c:v>
                </c:pt>
                <c:pt idx="3">
                  <c:v>29.359866872790615</c:v>
                </c:pt>
                <c:pt idx="4">
                  <c:v>6.077375267091381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9-47D1-B4D4-3E244499C60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Sheet1!$A$15</c:f>
              <c:strCache>
                <c:ptCount val="1"/>
                <c:pt idx="0">
                  <c:v>...από την στάση, τον τρόπο αντιπολίτευσης και τις προτάσεις των κομμάτων αντιπολίτευσης ειδικά για το θέμα της πανδημίας;</c:v>
                </c:pt>
              </c:strCache>
            </c:strRef>
          </c:tx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Sheet1!$B$14:$F$14</c:f>
              <c:strCache>
                <c:ptCount val="5"/>
                <c:pt idx="0">
                  <c:v>πολύ</c:v>
                </c:pt>
                <c:pt idx="1">
                  <c:v>αρκετά</c:v>
                </c:pt>
                <c:pt idx="2">
                  <c:v>λίγο</c:v>
                </c:pt>
                <c:pt idx="3">
                  <c:v>καθόλου</c:v>
                </c:pt>
                <c:pt idx="4">
                  <c:v>ΔΓ/ΔΑ</c:v>
                </c:pt>
              </c:strCache>
            </c:strRef>
          </c:cat>
          <c:val>
            <c:numRef>
              <c:f>Sheet1!$B$15:$F$15</c:f>
              <c:numCache>
                <c:formatCode>0.0</c:formatCode>
                <c:ptCount val="5"/>
                <c:pt idx="0">
                  <c:v>3.8112862106641132</c:v>
                </c:pt>
                <c:pt idx="1">
                  <c:v>13.284379829318929</c:v>
                </c:pt>
                <c:pt idx="2">
                  <c:v>32.4451487799356</c:v>
                </c:pt>
                <c:pt idx="3">
                  <c:v>45.483448662801628</c:v>
                </c:pt>
                <c:pt idx="4">
                  <c:v>4.9757365172797261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AB-44C5-892C-D4293655DF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Sheet1!$B$24:$B$26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ΔΑ</c:v>
                </c:pt>
              </c:strCache>
            </c:strRef>
          </c:cat>
          <c:val>
            <c:numRef>
              <c:f>Sheet1!$E$24:$E$26</c:f>
              <c:numCache>
                <c:formatCode>0.0</c:formatCode>
                <c:ptCount val="3"/>
                <c:pt idx="0">
                  <c:v>63.1</c:v>
                </c:pt>
                <c:pt idx="1">
                  <c:v>35.9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C-48BE-971E-CD15B81D9FA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1234929944607364E-3"/>
          <c:y val="3.8761773295172941E-2"/>
          <c:w val="0.97132616487455192"/>
          <c:h val="0.95262449930589976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B24-4167-8DDC-AE4454760E4D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4B24-4167-8DDC-AE4454760E4D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B24-4167-8DDC-AE4454760E4D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B24-4167-8DDC-AE4454760E4D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B24-4167-8DDC-AE4454760E4D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B24-4167-8DDC-AE4454760E4D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934832192896708"/>
                      <c:h val="0.113496710420897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24-4167-8DDC-AE4454760E4D}"/>
                </c:ext>
              </c:extLst>
            </c:dLbl>
            <c:dLbl>
              <c:idx val="1"/>
              <c:layout>
                <c:manualLayout>
                  <c:x val="-6.2964211584988924E-2"/>
                  <c:y val="0.10762292831801881"/>
                </c:manualLayout>
              </c:layout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24-4167-8DDC-AE4454760E4D}"/>
                </c:ext>
              </c:extLst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4B24-4167-8DDC-AE4454760E4D}"/>
                </c:ext>
              </c:extLst>
            </c:dLbl>
            <c:dLbl>
              <c:idx val="3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B24-4167-8DDC-AE4454760E4D}"/>
                </c:ext>
              </c:extLst>
            </c:dLbl>
            <c:dLbl>
              <c:idx val="4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4B24-4167-8DDC-AE4454760E4D}"/>
                </c:ext>
              </c:extLst>
            </c:dLbl>
            <c:dLbl>
              <c:idx val="5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4B24-4167-8DDC-AE4454760E4D}"/>
                </c:ext>
              </c:extLst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Sheet1!$B$33:$B$38</c:f>
              <c:strCache>
                <c:ptCount val="6"/>
                <c:pt idx="0">
                  <c:v>Δεν ήρθε η σειρά μου ακόμα</c:v>
                </c:pt>
                <c:pt idx="1">
                  <c:v>Δεν πιστεύω ότι είναι αναγκαίο να εμβολιαστώ</c:v>
                </c:pt>
                <c:pt idx="2">
                  <c:v>Έχω πολλά ερωτήματα που δεν μου έχουν απαντηθεί</c:v>
                </c:pt>
                <c:pt idx="3">
                  <c:v>Δεν πιστεύω γενικά στα εμβόλια</c:v>
                </c:pt>
                <c:pt idx="4">
                  <c:v>Με ιατρική σύσταση είμαι ακόμη εν αναμονή</c:v>
                </c:pt>
                <c:pt idx="5">
                  <c:v>ΔΓ/ΔΑ</c:v>
                </c:pt>
              </c:strCache>
            </c:strRef>
          </c:cat>
          <c:val>
            <c:numRef>
              <c:f>Sheet1!$E$33:$E$38</c:f>
              <c:numCache>
                <c:formatCode>0.0</c:formatCode>
                <c:ptCount val="6"/>
                <c:pt idx="0">
                  <c:v>8.6390323577451067</c:v>
                </c:pt>
                <c:pt idx="1">
                  <c:v>4.5336158566194316</c:v>
                </c:pt>
                <c:pt idx="2">
                  <c:v>51.145543636604437</c:v>
                </c:pt>
                <c:pt idx="3">
                  <c:v>10.003090098441703</c:v>
                </c:pt>
                <c:pt idx="4">
                  <c:v>21.732220897894319</c:v>
                </c:pt>
                <c:pt idx="5">
                  <c:v>3.9464971526950059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E-4D39-851A-F347DDAC894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Sheet1!$B$56:$B$60</c:f>
              <c:strCache>
                <c:ptCount val="5"/>
                <c:pt idx="0">
                  <c:v>Υπέρ</c:v>
                </c:pt>
                <c:pt idx="1">
                  <c:v>Μάλλον υπέρ</c:v>
                </c:pt>
                <c:pt idx="2">
                  <c:v>Μάλλον κατά</c:v>
                </c:pt>
                <c:pt idx="3">
                  <c:v>Κατά</c:v>
                </c:pt>
                <c:pt idx="4">
                  <c:v>ΔΓ/ΔΑ</c:v>
                </c:pt>
              </c:strCache>
            </c:strRef>
          </c:cat>
          <c:val>
            <c:numRef>
              <c:f>Sheet1!$E$56:$E$60</c:f>
              <c:numCache>
                <c:formatCode>0.0</c:formatCode>
                <c:ptCount val="5"/>
                <c:pt idx="0">
                  <c:v>57.767811558367384</c:v>
                </c:pt>
                <c:pt idx="1">
                  <c:v>8.9625899712692743</c:v>
                </c:pt>
                <c:pt idx="2">
                  <c:v>5.4127916871052113</c:v>
                </c:pt>
                <c:pt idx="3">
                  <c:v>26.190023324957739</c:v>
                </c:pt>
                <c:pt idx="4">
                  <c:v>1.6667834583003835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57-4BF8-9088-A80ACEFCB00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2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3344" y="1328909"/>
            <a:ext cx="8120063" cy="2826985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C855D-FAF0-4F50-9555-4A67CA427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511E4-9A53-4526-AFC6-322FDACDE45A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164B1-D4AF-4D71-9A92-E3F9BCFF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78F2C-EAEE-45F7-A205-1E3E8BCE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5FCBD-59F2-496D-A15A-4309584EE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425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CD59B-5911-4EB1-863E-CCA58571F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3E8E-1911-4A85-9C2B-F256C07B3F5B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76DC2-A33C-427C-90F3-B28B5DF1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8D898-2089-4195-B13A-E79B301D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140E7-54F1-4BEC-8416-83B2393BB8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951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C6659-48D2-4726-8E4B-7FEF8301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AD5F6-6AA5-4403-B96D-8A04EC50B17E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45727-CA81-48D5-8669-A90D982B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ECA75-ECA0-471E-B119-B06479B5F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6A65B-1F07-419E-90AD-B49CDCEFF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554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8213BC-D69E-4C9B-B9B1-12BF86D0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2E4D4-0011-4F33-91C1-9F078C250C14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133DC8-47DC-46D7-BBF9-6FDE59E7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DD723A-7086-454C-9F54-1C4C008EE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3F678-2999-427B-B9EC-80A2932A7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841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A9B0F3-22C2-487F-9729-C813F08D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F08EE-E2A2-4AF5-941F-2F0EDD89B14A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300774F-AFB7-4782-9AF9-28A78BB4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EE9AE2-8B35-4DC8-A1E4-07A36E16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8A011-3D97-40EC-9478-3CE83D2F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864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2C73AF-11B4-43C3-BB98-818F428C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60864-FED1-45F5-A356-67A695C791C2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B2EB693-4AA0-4CCB-B336-D53170010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1C492C4-33EC-42A5-A976-4FA3D163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AB148-C441-4823-BB53-F872F775F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518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90FE752-B71A-4946-A127-9E8BA6D6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21D9B-693C-465B-873D-EA99E95D2380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56EA01E-1655-41A3-8F8B-EFEE8FB2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E21C4DB-CBF2-45C4-B9BB-3B5BA93D8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7733E-FD64-4BFA-A18F-AFE44461A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050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5A6EB8-1890-4264-8F55-B19EE2BE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F6BE-2AB0-41CC-8287-6E98765C2BBA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16764E-E357-4AAE-A369-63C53F1F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8E5D19-1960-4DD8-9363-069234B3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AEB60-1506-45DE-ABB6-F4C2AFD03E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81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rtlCol="0">
            <a:normAutofit/>
          </a:bodyPr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29397D-79D0-4ED5-8571-3A492799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B721-ADAD-4451-9250-9EE12A56C7E5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AB2C46-7B79-4B3C-8D63-9B90DF69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C4F642-1824-4CFB-BB97-DC4C008F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6B2D3-AC53-427B-A8E9-B449774CB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617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51555-9214-4E69-AA7A-44FC08E1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6891-376C-44CD-9742-DD50EF35FC56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4C415-5C84-41AA-81EC-B94641C0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DE831-715D-4DA9-B01B-6A15A074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70F12-A626-446F-B6B9-DD858916DF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1760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AF746-BDEA-4B76-8660-EBF1E41A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A9963-0658-4886-B44A-739BB3F1B6F8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49235-0DC0-41A0-98C1-D68C02B75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89244-057F-4398-85D8-0BE23F034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11FBB-60FF-4FF4-8EC3-BFDF3157B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5688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752A50-2453-4AD2-AEE3-BD3CE841CA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BD2D-F88E-4647-8C98-EA427498FC5E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8084BA3-0279-41FA-90C6-AD2C0A26830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1939AEC-FE1C-40A0-B8B8-6CA24244DDD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55E86ECD-67CE-4197-9972-E7534A21E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37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7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2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F72CAAD-E876-4DDC-8761-441D4CDBCE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44339" y="432319"/>
            <a:ext cx="9338072" cy="1569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680C3C-E807-4E1A-BDD4-63F8B0B0EB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44339" y="2161591"/>
            <a:ext cx="9338072" cy="515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13ADF-5E7B-45D5-B600-429531DA0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4339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8D9F9C0-026B-4A53-B479-E55A9294C7C3}" type="datetimeFigureOut">
              <a:rPr lang="en-US" altLang="en-US"/>
              <a:pPr>
                <a:defRPr/>
              </a:pPr>
              <a:t>7/7/2021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539D2-8DE6-4521-99D7-2B4B95E1B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6361" y="7526096"/>
            <a:ext cx="3654028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31A19-ED84-4FB6-ACD7-667163A4F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46392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66">
                <a:solidFill>
                  <a:srgbClr val="898989"/>
                </a:solidFill>
              </a:defRPr>
            </a:lvl1pPr>
          </a:lstStyle>
          <a:p>
            <a:fld id="{9310B984-16E4-489D-975F-F26ECA45CB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87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2pPr>
      <a:lvl3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3pPr>
      <a:lvl4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4pPr>
      <a:lvl5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5pPr>
      <a:lvl6pPr marL="541325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6pPr>
      <a:lvl7pPr marL="1082650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7pPr>
      <a:lvl8pPr marL="1623974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8pPr>
      <a:lvl9pPr marL="2165299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9pPr>
    </p:titleStyle>
    <p:bodyStyle>
      <a:lvl1pPr marL="202997" indent="-202997" algn="l" defTabSz="811987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00613A3-FF99-43AA-9AE1-2568274E0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141" y="4291228"/>
            <a:ext cx="9217775" cy="2198472"/>
          </a:xfrm>
        </p:spPr>
        <p:txBody>
          <a:bodyPr/>
          <a:lstStyle/>
          <a:p>
            <a:pPr lvl="0" defTabSz="9144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defRPr/>
            </a:pPr>
            <a:br>
              <a:rPr lang="el-GR" altLang="el-GR" sz="2000" b="1" dirty="0">
                <a:solidFill>
                  <a:srgbClr val="333C5C"/>
                </a:solidFill>
                <a:latin typeface="Calibri" panose="020F0502020204030204" pitchFamily="34" charset="0"/>
              </a:rPr>
            </a:br>
            <a:br>
              <a:rPr lang="el-GR" altLang="el-GR" sz="2000" b="1" dirty="0">
                <a:solidFill>
                  <a:srgbClr val="333C5C"/>
                </a:solidFill>
                <a:latin typeface="Calibri" panose="020F0502020204030204" pitchFamily="34" charset="0"/>
              </a:rPr>
            </a:br>
            <a:r>
              <a:rPr lang="el-GR" altLang="el-GR" sz="2000" b="1" dirty="0">
                <a:solidFill>
                  <a:srgbClr val="333C5C"/>
                </a:solidFill>
                <a:latin typeface="Calibri" panose="020F0502020204030204" pitchFamily="34" charset="0"/>
              </a:rPr>
              <a:t>ΙΟΥΛΙΟΣ   2021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B59F8B54-D178-4AC8-B1C1-CB2B3A4A9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074" y="1016000"/>
            <a:ext cx="7784509" cy="838200"/>
          </a:xfrm>
        </p:spPr>
        <p:txBody>
          <a:bodyPr/>
          <a:lstStyle/>
          <a:p>
            <a:pPr eaLnBrk="1" hangingPunct="1"/>
            <a:r>
              <a:rPr lang="el-GR" altLang="en-US" sz="2000" b="1" dirty="0">
                <a:solidFill>
                  <a:srgbClr val="333C5C"/>
                </a:solidFill>
                <a:ea typeface="+mj-ea"/>
                <a:cs typeface="+mj-cs"/>
              </a:rPr>
              <a:t>ΠΑΝΕΛΛΑΔΙΚΗ   ΕΡΕΥΝΑ</a:t>
            </a:r>
            <a:br>
              <a:rPr lang="el-GR" altLang="en-US" sz="2000" b="1" dirty="0">
                <a:solidFill>
                  <a:srgbClr val="333C5C"/>
                </a:solidFill>
                <a:ea typeface="+mj-ea"/>
                <a:cs typeface="+mj-cs"/>
              </a:rPr>
            </a:br>
            <a:endParaRPr lang="en-US" altLang="en-US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A44FCD08-D7F9-4A3D-AD59-633E3713C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12" y="2273300"/>
            <a:ext cx="5315634" cy="1786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Εσείς εμβολιαστήκατε;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72475"/>
              </p:ext>
            </p:extLst>
          </p:nvPr>
        </p:nvGraphicFramePr>
        <p:xfrm>
          <a:off x="541338" y="1408113"/>
          <a:ext cx="9744075" cy="584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1D628786-5CE9-43BD-904A-0D8E41F41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Μπορείτε να μας πείτε γιατί δεν εμβολιαστήκατε;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590883"/>
              </p:ext>
            </p:extLst>
          </p:nvPr>
        </p:nvGraphicFramePr>
        <p:xfrm>
          <a:off x="541338" y="1355725"/>
          <a:ext cx="9744075" cy="589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75832EF2-A354-4741-875A-12574F453F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Μπορείτε να μας πείτε γιατί δεν εμβολιαστήκατε;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920399"/>
              </p:ext>
            </p:extLst>
          </p:nvPr>
        </p:nvGraphicFramePr>
        <p:xfrm>
          <a:off x="489967" y="1126447"/>
          <a:ext cx="9744076" cy="105876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11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5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6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6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90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10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313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Μπορείτε να μας πείτε γιατί δεν εμβολιαστήκατε;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51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ήρθε η σειρά μου ακόμα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πιστεύω ότι είναι αναγκαίο να εμβολιαστώ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Έχω πολλά ερωτήματα που δεν μου έχουν απαντηθεί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Δεν πιστεύω γενικά στα εμβόλια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Με ιατρική σύσταση είμαι ακόμη εν αναμονή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6,3%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261404"/>
              </p:ext>
            </p:extLst>
          </p:nvPr>
        </p:nvGraphicFramePr>
        <p:xfrm>
          <a:off x="479693" y="2213956"/>
          <a:ext cx="9744076" cy="141227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11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5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6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6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90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10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313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Μπορείτε να μας πείτε γιατί δεν εμβολιαστήκατε;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51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ήρθε η σειρά μου ακόμα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πιστεύω ότι είναι αναγκαίο να εμβολιαστώ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Έχω πολλά ερωτήματα που δεν μου έχουν απαντηθεί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πιστεύω γενικά στα εμβόλια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Με ιατρική σύσταση είμαι ακόμη εν αναμονή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ΔΓ/ΔΑ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38,3%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71,8%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45,5%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344080"/>
              </p:ext>
            </p:extLst>
          </p:nvPr>
        </p:nvGraphicFramePr>
        <p:xfrm>
          <a:off x="479692" y="3676133"/>
          <a:ext cx="9667608" cy="2073921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9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4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46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92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18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2281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Μπορείτε να μας πείτε γιατί δεν εμβολιαστήκατε;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14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ήρθε η σειρά μου ακόμα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πιστεύω ότι είναι αναγκαίο να εμβολιαστώ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Έχω πολλά ερωτήματα που δεν μου έχουν απαντηθεί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πιστεύω γενικά στα εμβόλια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Με ιατρική σύσταση είμαι ακόμη εν αναμονή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2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56,8%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2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08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75,0%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2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508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100,0%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2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677016"/>
              </p:ext>
            </p:extLst>
          </p:nvPr>
        </p:nvGraphicFramePr>
        <p:xfrm>
          <a:off x="479693" y="5909513"/>
          <a:ext cx="9744076" cy="158902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11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5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6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6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90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10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313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Μπορείτε να μας πείτε γιατί δεν εμβολιαστήκατε;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51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ήρθε η σειρά μου ακόμα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πιστεύω ότι είναι αναγκαίο να εμβολιαστώ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Έχω πολλά ερωτήματα που δεν μου έχουν απαντηθεί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Δεν πιστεύω γενικά στα εμβόλια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Με ιατρική σύσταση είμαι ακόμη εν αναμονή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82,1%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48,5%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48,3%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13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112" marR="9112" marT="9112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FB513586-8F2E-4CD7-84E8-56DE2FC70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657997"/>
            <a:ext cx="1216129" cy="362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2978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460250"/>
              </p:ext>
            </p:extLst>
          </p:nvPr>
        </p:nvGraphicFramePr>
        <p:xfrm>
          <a:off x="541338" y="2057400"/>
          <a:ext cx="9744075" cy="5195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DD483E71-F3A0-4681-A5E1-67ABE5CC7F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94014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971495"/>
              </p:ext>
            </p:extLst>
          </p:nvPr>
        </p:nvGraphicFramePr>
        <p:xfrm>
          <a:off x="849009" y="1423166"/>
          <a:ext cx="8902699" cy="89725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Μάλλον κατά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Κατά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2,4%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279732"/>
              </p:ext>
            </p:extLst>
          </p:nvPr>
        </p:nvGraphicFramePr>
        <p:xfrm>
          <a:off x="859285" y="2382623"/>
          <a:ext cx="8892423" cy="1321868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3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5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196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98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9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9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39,6%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9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98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76,1%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2,4%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712135"/>
              </p:ext>
            </p:extLst>
          </p:nvPr>
        </p:nvGraphicFramePr>
        <p:xfrm>
          <a:off x="859285" y="3704493"/>
          <a:ext cx="8902699" cy="197929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705027"/>
              </p:ext>
            </p:extLst>
          </p:nvPr>
        </p:nvGraphicFramePr>
        <p:xfrm>
          <a:off x="825500" y="5791200"/>
          <a:ext cx="8946757" cy="161282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72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5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3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2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5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255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25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79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65,9%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3,8%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79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Κεντροδεξιά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5,3%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10,0%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79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79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79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794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Άκρα 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069BACB8-5E4C-467C-9EFD-CD524F280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511437"/>
            <a:ext cx="1216129" cy="509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2658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Στο επόμενο διάστημα θα έρθει προς ψήφιση Νομοσχέδιο για την αξιολόγηση των Εκπαιδευτικών. Είστε υπέρ ή κατά της αξιολόγησης των εκπαιδευτικών;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129414"/>
              </p:ext>
            </p:extLst>
          </p:nvPr>
        </p:nvGraphicFramePr>
        <p:xfrm>
          <a:off x="541338" y="1993900"/>
          <a:ext cx="9744075" cy="525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F3F8BAC0-867F-4078-B119-0633076A7D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Στο επόμενο διάστημα θα έρθει προς ψήφιση Νομοσχέδιο για την αξιολόγηση των Εκπαιδευτικών. Είστε υπέρ ή κατά της αξιολόγησης των εκπαιδευτικών;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677544"/>
              </p:ext>
            </p:extLst>
          </p:nvPr>
        </p:nvGraphicFramePr>
        <p:xfrm>
          <a:off x="900379" y="1238233"/>
          <a:ext cx="8902699" cy="89725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Στο επόμενο διάστημα θα έρθει προς ψήφιση Νομοσχέδιο για την αξιολόγηση των Εκπαιδευτικών. Είστε υπέρ ή κατά της αξιολόγησης των εκπαιδευτικών;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Μάλλον υπέρ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69,7%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7,6%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7,3%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732081"/>
              </p:ext>
            </p:extLst>
          </p:nvPr>
        </p:nvGraphicFramePr>
        <p:xfrm>
          <a:off x="890105" y="2197690"/>
          <a:ext cx="8902699" cy="125920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Στο επόμενο διάστημα θα έρθει προς ψήφιση Νομοσχέδιο για την αξιολόγηση των Εκπαιδευτικών. Είστε υπέρ ή κατά της αξιολόγησης των εκπαιδευτικών;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58,4%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64,9%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8,3%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244515"/>
              </p:ext>
            </p:extLst>
          </p:nvPr>
        </p:nvGraphicFramePr>
        <p:xfrm>
          <a:off x="879831" y="3519402"/>
          <a:ext cx="8902699" cy="197929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Στο επόμενο διάστημα θα έρθει προς ψήφιση Νομοσχέδιο για την αξιολόγηση των Εκπαιδευτικών. Είστε υπέρ ή κατά της αξιολόγησης των εκπαιδευτικών;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264533"/>
              </p:ext>
            </p:extLst>
          </p:nvPr>
        </p:nvGraphicFramePr>
        <p:xfrm>
          <a:off x="869557" y="5560000"/>
          <a:ext cx="8902699" cy="144018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Στο επόμενο διάστημα θα έρθει προς ψήφιση Νομοσχέδιο για την αξιολόγηση των Εκπαιδευτικών. Είστε υπέρ ή κατά της αξιολόγησης των εκπαιδευτικών;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υπέρ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59,8%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2,9%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1C8F1420-5A29-4875-B337-7BF0D16D9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οι νέες ρυθμίσεις του Υπουργείου Εργασίας για τις επικουρικές συντάξεις είναι θετικές;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868354"/>
              </p:ext>
            </p:extLst>
          </p:nvPr>
        </p:nvGraphicFramePr>
        <p:xfrm>
          <a:off x="541338" y="1355725"/>
          <a:ext cx="9744075" cy="589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οι νέες ρυθμίσεις του Υπουργείου Εργασίας για τις επικουρικές συντάξεις είναι θετικές;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638810"/>
              </p:ext>
            </p:extLst>
          </p:nvPr>
        </p:nvGraphicFramePr>
        <p:xfrm>
          <a:off x="684624" y="1411661"/>
          <a:ext cx="8902699" cy="73342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οι νέες ρυθμίσεις του Υπουργείου Εργασίας για τις επικουρικές συντάξεις είναι θετικές;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40,1%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62876"/>
              </p:ext>
            </p:extLst>
          </p:nvPr>
        </p:nvGraphicFramePr>
        <p:xfrm>
          <a:off x="674349" y="2227279"/>
          <a:ext cx="8902699" cy="10915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οι νέες ρυθμίσεις του Υπουργείου Εργασίας για τις επικουρικές συντάξεις είναι θετικές;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71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36,7%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797402"/>
              </p:ext>
            </p:extLst>
          </p:nvPr>
        </p:nvGraphicFramePr>
        <p:xfrm>
          <a:off x="674349" y="3378807"/>
          <a:ext cx="8902699" cy="18154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οι νέες ρυθμίσεις του Υπουργείου Εργασίας για τις επικουρικές συντάξεις είναι θετικές;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39,6%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38,5%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38,5%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606028"/>
              </p:ext>
            </p:extLst>
          </p:nvPr>
        </p:nvGraphicFramePr>
        <p:xfrm>
          <a:off x="653800" y="5275566"/>
          <a:ext cx="8902699" cy="127635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οι νέες ρυθμίσεις του Υπουργείου Εργασίας για τις επικουρικές συντάξεις είναι θετικές;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26,5%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3,8%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7,6%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43,2%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38,3%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24,3%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1548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72717"/>
              </p:ext>
            </p:extLst>
          </p:nvPr>
        </p:nvGraphicFramePr>
        <p:xfrm>
          <a:off x="541338" y="1993900"/>
          <a:ext cx="9744075" cy="525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40B742C2-6EC8-4312-97F6-482A4D2FA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>
            <a:extLst>
              <a:ext uri="{FF2B5EF4-FFF2-40B4-BE49-F238E27FC236}">
                <a16:creationId xmlns:a16="http://schemas.microsoft.com/office/drawing/2014/main" id="{502C05B1-4969-4FE7-AB1C-D7CD6EF3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96" y="240594"/>
            <a:ext cx="9003495" cy="864636"/>
          </a:xfrm>
        </p:spPr>
        <p:txBody>
          <a:bodyPr/>
          <a:lstStyle/>
          <a:p>
            <a:pPr algn="ctr" eaLnBrk="1" hangingPunct="1"/>
            <a:r>
              <a:rPr lang="el-GR" altLang="en-US" b="1" dirty="0">
                <a:solidFill>
                  <a:srgbClr val="FF0000"/>
                </a:solidFill>
                <a:latin typeface="Calibri" panose="020F0502020204030204" pitchFamily="34" charset="0"/>
              </a:rPr>
              <a:t>Ταυτότητα Έρευνας</a:t>
            </a:r>
            <a:endParaRPr lang="en-US" alt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4 - Θέση περιεχομένου">
            <a:extLst>
              <a:ext uri="{FF2B5EF4-FFF2-40B4-BE49-F238E27FC236}">
                <a16:creationId xmlns:a16="http://schemas.microsoft.com/office/drawing/2014/main" id="{3170FFDE-F728-4A8D-B6B6-5E3B1A158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496" y="1219200"/>
            <a:ext cx="9693324" cy="6489221"/>
          </a:xfrm>
          <a:solidFill>
            <a:srgbClr val="002060"/>
          </a:solidFill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n-US" sz="1658" b="1" dirty="0"/>
              <a:t> </a:t>
            </a:r>
            <a:endParaRPr lang="el-GR" altLang="en-US" sz="1658" dirty="0"/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Η Έρευνα πραγματοποιήθηκε από την </a:t>
            </a:r>
            <a:r>
              <a:rPr lang="en-US" altLang="en-US" sz="2000" b="1" dirty="0">
                <a:solidFill>
                  <a:schemeClr val="bg1"/>
                </a:solidFill>
              </a:rPr>
              <a:t>Opinion Poll</a:t>
            </a:r>
            <a:r>
              <a:rPr lang="el-GR" altLang="en-US" sz="2000" b="1" dirty="0">
                <a:solidFill>
                  <a:schemeClr val="bg1"/>
                </a:solidFill>
              </a:rPr>
              <a:t> Ε.Π.Ε – Αριθμός Μητρώου Ε.Σ.Ρ. 49.</a:t>
            </a:r>
          </a:p>
          <a:p>
            <a:pPr marL="0" indent="0" eaLnBrk="1" hangingPunct="1">
              <a:buNone/>
            </a:pPr>
            <a:r>
              <a:rPr lang="el-GR" altLang="en-US" sz="2000" b="1" dirty="0">
                <a:solidFill>
                  <a:schemeClr val="bg1"/>
                </a:solidFill>
              </a:rPr>
              <a:t>    ΕΝΤΟΛΕΑΣ </a:t>
            </a:r>
            <a:r>
              <a:rPr lang="en-GB" altLang="en-US" sz="2000" b="1" dirty="0">
                <a:solidFill>
                  <a:schemeClr val="bg1"/>
                </a:solidFill>
              </a:rPr>
              <a:t>: tomanifesto.gr</a:t>
            </a:r>
            <a:endParaRPr lang="el-GR" altLang="en-US" sz="2000" b="1" dirty="0">
              <a:solidFill>
                <a:schemeClr val="bg1"/>
              </a:solidFill>
            </a:endParaRP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ΕΞΕΤΑΖΟΜΕΝΟΣ ΠΛΗΘΥΣΜΟΣ: Ηλικίας άνω των 17, με δικαίωμα ψήφου</a:t>
            </a: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ΜΕΓΕΘΟΣ ΔΕΙΓΜΑΤΟΣ:   </a:t>
            </a:r>
            <a:r>
              <a:rPr lang="en-US" altLang="en-US" sz="2000" b="1" dirty="0">
                <a:solidFill>
                  <a:schemeClr val="bg1"/>
                </a:solidFill>
              </a:rPr>
              <a:t>1</a:t>
            </a:r>
            <a:r>
              <a:rPr lang="el-GR" altLang="en-US" sz="2000" b="1" dirty="0">
                <a:solidFill>
                  <a:schemeClr val="bg1"/>
                </a:solidFill>
              </a:rPr>
              <a:t>.002</a:t>
            </a:r>
            <a:r>
              <a:rPr lang="en-US" altLang="en-US" sz="2000" b="1" dirty="0">
                <a:solidFill>
                  <a:schemeClr val="bg1"/>
                </a:solidFill>
              </a:rPr>
              <a:t> </a:t>
            </a:r>
            <a:r>
              <a:rPr lang="el-GR" altLang="en-US" sz="2000" b="1" dirty="0">
                <a:solidFill>
                  <a:schemeClr val="bg1"/>
                </a:solidFill>
              </a:rPr>
              <a:t> νοικοκυριά</a:t>
            </a: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ΧΡΟΝΙΚΟ ΔΙΑΣΤΗΜΑ: από </a:t>
            </a:r>
            <a:r>
              <a:rPr lang="en-GB" altLang="en-US" sz="2000" b="1" dirty="0">
                <a:solidFill>
                  <a:schemeClr val="bg1"/>
                </a:solidFill>
              </a:rPr>
              <a:t>30</a:t>
            </a:r>
            <a:r>
              <a:rPr lang="el-GR" altLang="en-US" sz="2000" b="1" dirty="0">
                <a:solidFill>
                  <a:schemeClr val="bg1"/>
                </a:solidFill>
              </a:rPr>
              <a:t> Ιουνίου έως  07 Ιουλίου  2021</a:t>
            </a: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ΠΕΡΙΟΧΗ ΔΙΕΞΑΓΩΓΗΣ: Πανελλαδική κάλυψη</a:t>
            </a: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ΜΕΘΟΔΟΣ ΔΕΙΓΜΑΤΟΛΗΨΙΑΣ: </a:t>
            </a:r>
            <a:r>
              <a:rPr lang="el-GR" altLang="en-US" sz="2000" b="1" dirty="0" err="1">
                <a:solidFill>
                  <a:schemeClr val="bg1"/>
                </a:solidFill>
              </a:rPr>
              <a:t>Πολυσταδιακή</a:t>
            </a:r>
            <a:r>
              <a:rPr lang="el-GR" altLang="en-US" sz="2000" b="1" dirty="0">
                <a:solidFill>
                  <a:schemeClr val="bg1"/>
                </a:solidFill>
              </a:rPr>
              <a:t> τυχαία δειγματοληψία με χρήση </a:t>
            </a:r>
            <a:r>
              <a:rPr lang="en-US" altLang="en-US" sz="2000" b="1" dirty="0">
                <a:solidFill>
                  <a:schemeClr val="bg1"/>
                </a:solidFill>
              </a:rPr>
              <a:t>quota</a:t>
            </a:r>
            <a:r>
              <a:rPr lang="el-GR" altLang="en-US" sz="2000" b="1" dirty="0">
                <a:solidFill>
                  <a:schemeClr val="bg1"/>
                </a:solidFill>
              </a:rPr>
              <a:t> βάσει  γεωγραφικής κατανομής.</a:t>
            </a: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ΜΕΘΟΔΟΣ ΣΥΛΛΟΓΗΣ ΣΤΟΙΧΕΙΩΝ: Τηλεφωνικές συνεντεύξεις βάσει ηλεκτρονικού ερωτηματολογίου (</a:t>
            </a:r>
            <a:r>
              <a:rPr lang="en-US" altLang="en-US" sz="2000" b="1" dirty="0">
                <a:solidFill>
                  <a:schemeClr val="bg1"/>
                </a:solidFill>
              </a:rPr>
              <a:t>CATI</a:t>
            </a:r>
            <a:r>
              <a:rPr lang="el-GR" altLang="en-US" sz="2000" b="1" dirty="0">
                <a:solidFill>
                  <a:schemeClr val="bg1"/>
                </a:solidFill>
              </a:rPr>
              <a:t>).</a:t>
            </a: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ΣΤΑΘΜΙΣΗ: Έγινε στάθμιση με βάση τα αποτελέσματα των  βουλευτικών εκλογών του  Ιουλίου 2019. </a:t>
            </a:r>
          </a:p>
          <a:p>
            <a:pPr lvl="0" defTabSz="9144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l-GR" altLang="en-US" sz="2000" b="1" dirty="0">
                <a:solidFill>
                  <a:schemeClr val="bg1"/>
                </a:solidFill>
              </a:rPr>
              <a:t>     ΜΕΓΙΣΤΟ ΣΤΑΤΙΣΤΙΚΟ ΣΦΑΛΜΑ: </a:t>
            </a:r>
            <a:r>
              <a:rPr lang="en-US" altLang="en-US" sz="2000" b="1" dirty="0">
                <a:solidFill>
                  <a:schemeClr val="bg1"/>
                </a:solidFill>
              </a:rPr>
              <a:t>+/-</a:t>
            </a:r>
            <a:r>
              <a:rPr lang="en-GB" altLang="en-US" sz="2000" b="1" dirty="0">
                <a:solidFill>
                  <a:schemeClr val="bg1"/>
                </a:solidFill>
              </a:rPr>
              <a:t>3</a:t>
            </a:r>
            <a:r>
              <a:rPr lang="el-GR" altLang="en-US" sz="2000" b="1" dirty="0">
                <a:solidFill>
                  <a:schemeClr val="bg1"/>
                </a:solidFill>
              </a:rPr>
              <a:t>,</a:t>
            </a:r>
            <a:r>
              <a:rPr lang="en-GB" altLang="en-US" sz="2000" b="1" dirty="0">
                <a:solidFill>
                  <a:schemeClr val="bg1"/>
                </a:solidFill>
              </a:rPr>
              <a:t>0</a:t>
            </a:r>
            <a:r>
              <a:rPr lang="el-GR" altLang="en-US" sz="2000" b="1" dirty="0">
                <a:solidFill>
                  <a:schemeClr val="bg1"/>
                </a:solidFill>
              </a:rPr>
              <a:t> %</a:t>
            </a:r>
          </a:p>
          <a:p>
            <a:pPr eaLnBrk="1" hangingPunct="1"/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l-GR" sz="2000" b="1" dirty="0">
                <a:solidFill>
                  <a:schemeClr val="bg1"/>
                </a:solidFill>
              </a:rPr>
              <a:t>Προσωπικό  </a:t>
            </a:r>
            <a:r>
              <a:rPr lang="en-US" sz="2000" b="1" dirty="0">
                <a:solidFill>
                  <a:schemeClr val="bg1"/>
                </a:solidFill>
              </a:rPr>
              <a:t> field: </a:t>
            </a:r>
            <a:r>
              <a:rPr lang="el-GR" sz="2000" b="1" dirty="0">
                <a:solidFill>
                  <a:schemeClr val="bg1"/>
                </a:solidFill>
              </a:rPr>
              <a:t>Εργαστήκαν  1</a:t>
            </a:r>
            <a:r>
              <a:rPr lang="en-GB" sz="2000" b="1" dirty="0">
                <a:solidFill>
                  <a:schemeClr val="bg1"/>
                </a:solidFill>
              </a:rPr>
              <a:t>7 </a:t>
            </a:r>
            <a:r>
              <a:rPr lang="el-GR" sz="2000" b="1" dirty="0">
                <a:solidFill>
                  <a:schemeClr val="bg1"/>
                </a:solidFill>
              </a:rPr>
              <a:t>ερευνητές  και </a:t>
            </a:r>
            <a:r>
              <a:rPr lang="en-GB" sz="2000" b="1" dirty="0">
                <a:solidFill>
                  <a:schemeClr val="bg1"/>
                </a:solidFill>
              </a:rPr>
              <a:t>1</a:t>
            </a:r>
            <a:r>
              <a:rPr lang="el-GR" sz="2000" b="1" dirty="0">
                <a:solidFill>
                  <a:schemeClr val="bg1"/>
                </a:solidFill>
              </a:rPr>
              <a:t> επόπτης </a:t>
            </a:r>
            <a:endParaRPr lang="el-GR" altLang="en-US" sz="2000" b="1" dirty="0">
              <a:solidFill>
                <a:schemeClr val="bg1"/>
              </a:solidFill>
            </a:endParaRPr>
          </a:p>
          <a:p>
            <a:pPr eaLnBrk="1" hangingPunct="1"/>
            <a:r>
              <a:rPr lang="el-GR" altLang="en-US" sz="2000" b="1" dirty="0">
                <a:solidFill>
                  <a:schemeClr val="bg1"/>
                </a:solidFill>
              </a:rPr>
              <a:t>Η </a:t>
            </a:r>
            <a:r>
              <a:rPr lang="en-US" altLang="en-US" sz="2000" b="1" dirty="0">
                <a:solidFill>
                  <a:schemeClr val="bg1"/>
                </a:solidFill>
              </a:rPr>
              <a:t>Opinion Poll</a:t>
            </a:r>
            <a:r>
              <a:rPr lang="el-GR" altLang="en-US" sz="2000" b="1" dirty="0">
                <a:solidFill>
                  <a:schemeClr val="bg1"/>
                </a:solidFill>
              </a:rPr>
              <a:t> ΕΠΕ. Είναι μέλος του ΣΕΔΕΑ, της ESOMAR, της WAPOR και τηρεί τον κανονισμό του Π.Ε.Σ.Σ. και τους διεθνείς κώδικες δεοντολογίας για την διεξαγωγή και δημοσιοποίηση ερευνών κοινής γνώμης.</a:t>
            </a:r>
          </a:p>
          <a:p>
            <a:pPr eaLnBrk="1" hangingPunct="1"/>
            <a:endParaRPr lang="el-GR" altLang="en-US" sz="1894" dirty="0">
              <a:solidFill>
                <a:srgbClr val="D9D9D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97255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939900"/>
              </p:ext>
            </p:extLst>
          </p:nvPr>
        </p:nvGraphicFramePr>
        <p:xfrm>
          <a:off x="920929" y="1412893"/>
          <a:ext cx="8902699" cy="89725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9,3%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080157"/>
              </p:ext>
            </p:extLst>
          </p:nvPr>
        </p:nvGraphicFramePr>
        <p:xfrm>
          <a:off x="910654" y="2372350"/>
          <a:ext cx="8902699" cy="125920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9,9%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75115"/>
              </p:ext>
            </p:extLst>
          </p:nvPr>
        </p:nvGraphicFramePr>
        <p:xfrm>
          <a:off x="910655" y="3683789"/>
          <a:ext cx="8902699" cy="197929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ΚΙΝΗΜΑ ΑΛΛΑΓΗΣ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54,8%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6,7%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000835"/>
              </p:ext>
            </p:extLst>
          </p:nvPr>
        </p:nvGraphicFramePr>
        <p:xfrm>
          <a:off x="910655" y="5734660"/>
          <a:ext cx="8902699" cy="144018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8,8%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4B5A32C3-3E31-47C7-BA32-3C47B12F5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5038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Η Κυβέρνηση συμπληρώνει δύο χρόνια θητείας της. Πόσο ικανοποιημένος/η είστε από τον τρόπο που έχει χειριστεί...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605207"/>
              </p:ext>
            </p:extLst>
          </p:nvPr>
        </p:nvGraphicFramePr>
        <p:xfrm>
          <a:off x="541338" y="1458931"/>
          <a:ext cx="9744075" cy="5794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7BA36F0A-D57B-4661-99FA-1AF782A70A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  είστε από το συνολικό έργο της Κυβέρνησης;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103193"/>
              </p:ext>
            </p:extLst>
          </p:nvPr>
        </p:nvGraphicFramePr>
        <p:xfrm>
          <a:off x="541338" y="1366838"/>
          <a:ext cx="9744075" cy="588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B3E71F76-4175-4B93-B9B6-B58678E55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  είστε από το συνολικό έργο της Κυβέρνησης;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228748"/>
              </p:ext>
            </p:extLst>
          </p:nvPr>
        </p:nvGraphicFramePr>
        <p:xfrm>
          <a:off x="910654" y="1134260"/>
          <a:ext cx="8902699" cy="73342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  είστε από το συνολικό έργο της Κυβέρνησης;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0,4%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033036"/>
              </p:ext>
            </p:extLst>
          </p:nvPr>
        </p:nvGraphicFramePr>
        <p:xfrm>
          <a:off x="900381" y="1939604"/>
          <a:ext cx="8902699" cy="109537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  είστε από το συνολικό έργο της Κυβέρνησης;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0,5%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40373"/>
              </p:ext>
            </p:extLst>
          </p:nvPr>
        </p:nvGraphicFramePr>
        <p:xfrm>
          <a:off x="900380" y="3101406"/>
          <a:ext cx="8902699" cy="18154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  είστε από το συνολικό έργο της Κυβέρνησης;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54,9%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52,4%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176570"/>
              </p:ext>
            </p:extLst>
          </p:nvPr>
        </p:nvGraphicFramePr>
        <p:xfrm>
          <a:off x="900379" y="5008439"/>
          <a:ext cx="8902699" cy="127635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  είστε από το συνολικό έργο της Κυβέρνησης;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28,0%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4,5%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783023C5-77F2-4C58-BC94-8BD9E5717C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την αντιπολιτευτική τακτική του ΣΥΡΙΖΑ;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582788"/>
              </p:ext>
            </p:extLst>
          </p:nvPr>
        </p:nvGraphicFramePr>
        <p:xfrm>
          <a:off x="541338" y="1355725"/>
          <a:ext cx="9744075" cy="589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B55BE940-F2E9-459B-96B4-CCE6C9EDE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 από την αντιπολιτευτική τακτική του ΣΥΡΙΖΑ;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166952"/>
              </p:ext>
            </p:extLst>
          </p:nvPr>
        </p:nvGraphicFramePr>
        <p:xfrm>
          <a:off x="879831" y="1175357"/>
          <a:ext cx="8902699" cy="73342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 είστε από την αντιπολιτευτική τακτική του ΣΥΡΙΖΑ;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3,8%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157883"/>
              </p:ext>
            </p:extLst>
          </p:nvPr>
        </p:nvGraphicFramePr>
        <p:xfrm>
          <a:off x="869557" y="1970427"/>
          <a:ext cx="8902699" cy="109537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 είστε από την αντιπολιτευτική τακτική του ΣΥΡΙΖΑ;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37,8%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4,8%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400587"/>
              </p:ext>
            </p:extLst>
          </p:nvPr>
        </p:nvGraphicFramePr>
        <p:xfrm>
          <a:off x="859283" y="3132227"/>
          <a:ext cx="8902699" cy="18154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 είστε από την αντιπολιτευτική τακτική του ΣΥΡΙΖΑ;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2,8%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ΚΙΝΗΜΑ ΑΛΛΑΓΗΣ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65,1%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7,1%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749997"/>
              </p:ext>
            </p:extLst>
          </p:nvPr>
        </p:nvGraphicFramePr>
        <p:xfrm>
          <a:off x="838735" y="5018712"/>
          <a:ext cx="8902699" cy="127635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Πόσο ικανοποιημένος/η είστε από την αντιπολιτευτική τακτική του ΣΥΡΙΖΑ;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πολύ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αρκετά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λίγο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3,0%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16,7%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26,7%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67,3%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0,7%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2,2%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56826639-FB98-46FF-BB49-97F8183EC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5038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Πιστεύετε πως αν σε αυτό το διάστημα είχαμε Κυβέρνηση ΣΥΡΙΖΑ με Πρωθυπουργό τον Αλέξη Τσίπρα, τα πράγματα θα πήγαιναν καλύτερα στην χώρα;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004867"/>
              </p:ext>
            </p:extLst>
          </p:nvPr>
        </p:nvGraphicFramePr>
        <p:xfrm>
          <a:off x="541338" y="1905000"/>
          <a:ext cx="9744075" cy="5348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A4841A5E-C6F1-4E63-8417-2EAEC2D59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Πιστεύετε πως αν σε αυτό το διάστημα είχαμε Κυβέρνηση ΣΥΡΙΖΑ με Πρωθυπουργό τον Αλέξη Τσίπρα, τα πράγματα θα πήγαιναν καλύτερα στην χώρα;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257826"/>
              </p:ext>
            </p:extLst>
          </p:nvPr>
        </p:nvGraphicFramePr>
        <p:xfrm>
          <a:off x="900380" y="1340975"/>
          <a:ext cx="8902699" cy="89725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πως αν σε αυτό το διάστημα είχαμε Κυβέρνηση ΣΥΡΙΖΑ με Πρωθυπουργό τον Αλέξη Τσίπρα, τα πράγματα θα πήγαιναν καλύτερα στην χώρα;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54,5%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8,9%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537129"/>
              </p:ext>
            </p:extLst>
          </p:nvPr>
        </p:nvGraphicFramePr>
        <p:xfrm>
          <a:off x="890106" y="2279883"/>
          <a:ext cx="8902699" cy="125920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πως αν σε αυτό το διάστημα είχαμε Κυβέρνηση ΣΥΡΙΖΑ με Πρωθυπουργό τον Αλέξη Τσίπρα, τα πράγματα θα πήγαιναν καλύτερα στην χώρα;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40,4%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9,3%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64,6%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5,6%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117288"/>
              </p:ext>
            </p:extLst>
          </p:nvPr>
        </p:nvGraphicFramePr>
        <p:xfrm>
          <a:off x="879831" y="3614755"/>
          <a:ext cx="8902699" cy="197929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πως αν σε αυτό το διάστημα είχαμε Κυβέρνηση ΣΥΡΙΖΑ με Πρωθυπουργό τον Αλέξη Τσίπρα, τα πράγματα θα πήγαιναν καλύτερα στην χώρα;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80,1%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808852"/>
              </p:ext>
            </p:extLst>
          </p:nvPr>
        </p:nvGraphicFramePr>
        <p:xfrm>
          <a:off x="879832" y="5645078"/>
          <a:ext cx="8902699" cy="144018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πως αν σε αυτό το διάστημα είχαμε Κυβέρνηση ΣΥΡΙΖΑ με Πρωθυπουργό τον Αλέξη Τσίπρα, τα πράγματα θα πήγαιναν καλύτερα στην χώρα;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5,7%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4ED3DA3D-1802-4182-85D6-2B4B777E83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Ποια είναι η άποψή σας για την συνολική παρουσία και δραστηριότητα του Κ. Μητσοτάκη ως Πρωθυπουργού;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099263"/>
              </p:ext>
            </p:extLst>
          </p:nvPr>
        </p:nvGraphicFramePr>
        <p:xfrm>
          <a:off x="541338" y="1574800"/>
          <a:ext cx="9744075" cy="5678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C4B79CE1-9318-4736-91AE-7F27280D42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Ποια είναι η άποψή σας για την συνολική παρουσία και δραστηριότητα του Κ. Μητσοτάκη ως Πρωθυπουργού;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546138"/>
              </p:ext>
            </p:extLst>
          </p:nvPr>
        </p:nvGraphicFramePr>
        <p:xfrm>
          <a:off x="807913" y="1278098"/>
          <a:ext cx="8902699" cy="73342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Ποια είναι η άποψή σας για την συνολική παρουσία και δραστηριότητα του Κ. Μητσοτάκη ως Πρωθυπουργού;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Μάλλον αρνητική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2,2%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954541"/>
              </p:ext>
            </p:extLst>
          </p:nvPr>
        </p:nvGraphicFramePr>
        <p:xfrm>
          <a:off x="807913" y="2093717"/>
          <a:ext cx="8902699" cy="109537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Ποια είναι η άποψή σας για την συνολική παρουσία και δραστηριότητα του Κ. Μητσοτάκη ως Πρωθυπουργού;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44,9%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49,6%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2,1%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219907"/>
              </p:ext>
            </p:extLst>
          </p:nvPr>
        </p:nvGraphicFramePr>
        <p:xfrm>
          <a:off x="807913" y="3234968"/>
          <a:ext cx="8902699" cy="18154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Ποια είναι η άποψή σας για την συνολική παρουσία και δραστηριότητα του Κ. Μητσοτάκη ως Πρωθυπουργού;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63,4%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557033"/>
              </p:ext>
            </p:extLst>
          </p:nvPr>
        </p:nvGraphicFramePr>
        <p:xfrm>
          <a:off x="807912" y="5142002"/>
          <a:ext cx="8902699" cy="127635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Ποια είναι η άποψή σας για την συνολική παρουσία και δραστηριότητα του Κ. Μητσοτάκη ως Πρωθυπουργού;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55,3%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4,7%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66,9%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2,2%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4964E19E-579A-4C4A-B0CC-861630EF4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η χώρα πάει σε γενικά σωστή κατεύθυνση ή όχι;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312457"/>
              </p:ext>
            </p:extLst>
          </p:nvPr>
        </p:nvGraphicFramePr>
        <p:xfrm>
          <a:off x="541338" y="1387011"/>
          <a:ext cx="9744075" cy="586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EA8C9B32-3E62-4C5B-A964-8B14F5AD3B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2190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pPr algn="l"/>
            <a:r>
              <a:rPr lang="el-GR" sz="1600" b="1" dirty="0"/>
              <a:t>Ποια είναι η άποψή σας για την συνολική παρουσία και δραστηριότητα του Αλέξη Τσίπρα ως επικεφαλής της Αξιωματικής Αντιπολίτευσης;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886478"/>
              </p:ext>
            </p:extLst>
          </p:nvPr>
        </p:nvGraphicFramePr>
        <p:xfrm>
          <a:off x="541338" y="1355725"/>
          <a:ext cx="9744075" cy="589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BE9CF4D5-8026-4BF7-9D69-10B91E7694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pPr algn="l"/>
            <a:r>
              <a:rPr lang="el-GR" sz="1800" b="1" dirty="0"/>
              <a:t>Ποια είναι η άποψή σας για την συνολική παρουσία και δραστηριότητα του Αλέξη Τσίπρα ως επικεφαλής της Αξιωματικής Αντιπολίτευσης</a:t>
            </a:r>
            <a:r>
              <a:rPr lang="el-GR" sz="2400" dirty="0"/>
              <a:t>;</a:t>
            </a:r>
            <a:endParaRPr lang="en-US" sz="22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815483"/>
              </p:ext>
            </p:extLst>
          </p:nvPr>
        </p:nvGraphicFramePr>
        <p:xfrm>
          <a:off x="735994" y="1371797"/>
          <a:ext cx="8902699" cy="89725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Ποια είναι η άποψή σας για την συνολική παρουσία και δραστηριότητα του Αλέξη Τσίπρα ως επικεφαλής της Αξιωματικής Αντιπολίτευσης;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3,8%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42708"/>
              </p:ext>
            </p:extLst>
          </p:nvPr>
        </p:nvGraphicFramePr>
        <p:xfrm>
          <a:off x="725720" y="2310705"/>
          <a:ext cx="8902699" cy="125920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Ποια είναι η άποψή σας για την συνολική παρουσία και δραστηριότητα του Αλέξη Τσίπρα ως επικεφαλής της Αξιωματικής Αντιπολίτευσης;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4,3%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157006"/>
              </p:ext>
            </p:extLst>
          </p:nvPr>
        </p:nvGraphicFramePr>
        <p:xfrm>
          <a:off x="715446" y="3614755"/>
          <a:ext cx="8902699" cy="197929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Ποια είναι η άποψή σας για την συνολική παρουσία και δραστηριότητα του Αλέξη Τσίπρα ως επικεφαλής της Αξιωματικής Αντιπολίτευσης;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70,8%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59,5%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972250"/>
              </p:ext>
            </p:extLst>
          </p:nvPr>
        </p:nvGraphicFramePr>
        <p:xfrm>
          <a:off x="705172" y="5686175"/>
          <a:ext cx="8902699" cy="144018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Ποια είναι η άποψή σας για την συνολική παρουσία και δραστηριότητα του Αλέξη Τσίπρα ως επικεφαλής της Αξιωματικής Αντιπολίτευσης;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θετική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Αρνητική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59,6%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0,7%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45,9%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29,7%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3,6%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5">
            <a:extLst>
              <a:ext uri="{FF2B5EF4-FFF2-40B4-BE49-F238E27FC236}">
                <a16:creationId xmlns:a16="http://schemas.microsoft.com/office/drawing/2014/main" id="{D16155F0-40E8-4E04-A490-CD4327F56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Ανάμεσα στον Κυριάκο Μητσοτάκη και τον Αλέξη Τσίπρα ποιον θεωρείτε...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989860"/>
              </p:ext>
            </p:extLst>
          </p:nvPr>
        </p:nvGraphicFramePr>
        <p:xfrm>
          <a:off x="541338" y="1355725"/>
          <a:ext cx="9744075" cy="589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37BE2AC0-34F6-450A-B047-C193FF17FD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Ποιον θεωρείτε καταλληλότερο για Πρωθυπουργό;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272288"/>
              </p:ext>
            </p:extLst>
          </p:nvPr>
        </p:nvGraphicFramePr>
        <p:xfrm>
          <a:off x="541338" y="1212850"/>
          <a:ext cx="9744075" cy="6040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0D7D01E0-7A92-4F67-BF20-8F828F72DA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Ποιον θεωρείτε καταλληλότερο για Πρωθυπουργό;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299228"/>
              </p:ext>
            </p:extLst>
          </p:nvPr>
        </p:nvGraphicFramePr>
        <p:xfrm>
          <a:off x="2226031" y="1174126"/>
          <a:ext cx="6210300" cy="571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Κυριάκος Μητσοτάκης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Αλέξης Τσίπρας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Κανένας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48,20%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21,20%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27,70%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2,90%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46,60%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18,50%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29,60%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5,20%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83448"/>
              </p:ext>
            </p:extLst>
          </p:nvPr>
        </p:nvGraphicFramePr>
        <p:xfrm>
          <a:off x="2215758" y="1836382"/>
          <a:ext cx="6210300" cy="952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Κυριάκος Μητσοτάκης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Αλέξης Τσίπρας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Κανένας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27,00%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31,50%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38,20%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3,40%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34,70%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19,40%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41,00%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42,10%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19,30%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32,50%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6,10%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63,80%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17,30%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2,90%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255081"/>
              </p:ext>
            </p:extLst>
          </p:nvPr>
        </p:nvGraphicFramePr>
        <p:xfrm>
          <a:off x="2215757" y="2848082"/>
          <a:ext cx="6210300" cy="1642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Κυριάκος Μητσοτάκης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Αλέξης Τσίπρας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Κανένας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86,10%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3,20%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8,80%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1,90%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14,20%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59,10%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23,20%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3,60%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65,20%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25,80%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16,70%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11,90%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71,40%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53,30%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13,30%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33,30%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0,00%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21,40%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28,60%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42,90%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7,10%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446224"/>
              </p:ext>
            </p:extLst>
          </p:nvPr>
        </p:nvGraphicFramePr>
        <p:xfrm>
          <a:off x="2215757" y="4548884"/>
          <a:ext cx="6210300" cy="141541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4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Κυριάκος Μητσοτάκης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Αλέξης Τσίπρας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Κανένας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67,90%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3,80%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26,70%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1,50%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87,30%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7,30%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2,00%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57,70%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15,50%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23,70%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3,10%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26,30%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40,60%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26,90%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6,30%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" name="Picture 5">
            <a:extLst>
              <a:ext uri="{FF2B5EF4-FFF2-40B4-BE49-F238E27FC236}">
                <a16:creationId xmlns:a16="http://schemas.microsoft.com/office/drawing/2014/main" id="{C9A35909-AF2F-4851-8106-4CE70988C5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Ποιον θεωρείτε καταλληλότερο για Πρωθυπουργό;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717015"/>
              </p:ext>
            </p:extLst>
          </p:nvPr>
        </p:nvGraphicFramePr>
        <p:xfrm>
          <a:off x="868772" y="1616290"/>
          <a:ext cx="8935625" cy="52671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52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562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49548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2019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2020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2021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6427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 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ΟΚΤΩΒΡΙΟΣ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ΙΟΥΝΙΟΣ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ΙΟΥΛΙΟΣ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ΟΚΤΩΒΡΙΟΣ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ΑΠΡΙΛΙΟΣ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ΜΑΙΟΣ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ΙΟΥΛΙΟΣ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1609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Τον Κυριάκο Μητσοτάκη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50,6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49,9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46,2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49,4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47,8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8707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Τον Αλέξη Τσίπρα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17,3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271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Κανέναν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22,6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26,9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23,9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26,1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24,1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29,1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548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ΔΓ/ ΔΑ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5,3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87D63D1A-894E-4FC8-B077-5ED8682BF6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32830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Αν πρόκυπτε θέμα εκλογών και ψηφίζαμε την ερχόμενη Κυριακή, εσείς ποιο κόμμα θα ψηφίζατε 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071655"/>
              </p:ext>
            </p:extLst>
          </p:nvPr>
        </p:nvGraphicFramePr>
        <p:xfrm>
          <a:off x="541338" y="1428750"/>
          <a:ext cx="9744075" cy="5824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1BF27F5E-1255-48B0-9FFA-29D9C0E972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847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36081"/>
          </a:xfrm>
        </p:spPr>
        <p:txBody>
          <a:bodyPr>
            <a:normAutofit/>
          </a:bodyPr>
          <a:lstStyle/>
          <a:p>
            <a:r>
              <a:rPr lang="el-GR" sz="1600" b="1" dirty="0"/>
              <a:t>Αν πρόκυπτε θέμα εκλογών και ψηφίζαμε την ερχόμενη Κυριακή, εσείς ποιο κόμμα θα ψηφίζατε 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015677"/>
              </p:ext>
            </p:extLst>
          </p:nvPr>
        </p:nvGraphicFramePr>
        <p:xfrm>
          <a:off x="503432" y="1263721"/>
          <a:ext cx="10007028" cy="436191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555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5594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5694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2019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2020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2021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4027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effectLst/>
                        </a:rPr>
                        <a:t> 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 Β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ΙΟΥΝΙΟΣ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ΙΟΥΛΙΟΣ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ΣΕΠΤΕΜΒΡΙΟΣ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ΟΚΤΩΒΡΙΟΣ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ΝΟΕΜΒΡΙΟΣ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ΙΑΝΟΥΑΡΙΟΣ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ΦΕΒΡΟΥΑΡΙΟΣ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ΜΑΡΤΙΟΣ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ΑΠΡΙΛΙΟΣ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ΜΑΙΟΣ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ΙΟΥΛΙΟΣ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851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Ν.Δ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41,9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41,5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41,2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40,3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37,5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38,6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37,3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37,8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851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ΣΥΡΙΖΑ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19,5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18,8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21,4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20,4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24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ΚΙΝΗΜΑ ΑΛΛΑΓΗΣ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7,1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6,8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851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ΚΚΕ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5,4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3703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ΕΛΛΗΝΙΚΗ ΛΥΣΗ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3,6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4,4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4,2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694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ΜΕΡΑ 25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2,7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2,5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2,2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2,8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2,7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>
                          <a:effectLst/>
                        </a:rPr>
                        <a:t>3,1</a:t>
                      </a:r>
                      <a:endParaRPr lang="el-G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effectLst/>
                        </a:rPr>
                        <a:t>2,9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CF1C2B87-340C-4696-8897-B3C40A84F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64421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79953" y="5826252"/>
            <a:ext cx="9338072" cy="564431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el-GR" sz="4200" dirty="0">
                <a:latin typeface="Cambria" pitchFamily="18" charset="0"/>
                <a:ea typeface="Cambria" pitchFamily="18" charset="0"/>
              </a:rPr>
              <a:t>Τέλος Παρουσίασης</a:t>
            </a:r>
            <a:endParaRPr lang="en-US" sz="42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77A90459-6B83-45AD-9F91-A08852559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2419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1600" b="1" dirty="0"/>
              <a:t>Πιστεύετε ότι η χώρα πάει σε γενικά σωστή κατεύθυνση ή όχι;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576831"/>
              </p:ext>
            </p:extLst>
          </p:nvPr>
        </p:nvGraphicFramePr>
        <p:xfrm>
          <a:off x="859283" y="1195905"/>
          <a:ext cx="8902699" cy="73342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η χώρα πάει σε γενικά σωστή κατεύθυνση ή όχι;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Μάλλον όχι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ΑΝΔΡΑΣ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15,6%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ΓΥΝΑΙΚΑ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18,2%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472885"/>
              </p:ext>
            </p:extLst>
          </p:nvPr>
        </p:nvGraphicFramePr>
        <p:xfrm>
          <a:off x="859283" y="2052620"/>
          <a:ext cx="8902699" cy="109537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η χώρα πάει σε γενικά σωστή κατεύθυνση ή όχι;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17-35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49,5%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36-50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51-64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36,1%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65 +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3,4%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470379"/>
              </p:ext>
            </p:extLst>
          </p:nvPr>
        </p:nvGraphicFramePr>
        <p:xfrm>
          <a:off x="849010" y="5162550"/>
          <a:ext cx="8902699" cy="127254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η χώρα πάει σε γενικά σωστή κατεύθυνση ή όχι;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859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Δεξιά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12,1%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22,0%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2,3%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Κεντροδεξιά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34,2%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Κέντρο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27,5%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29,5%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24,4%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Κεντροαριστερά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8,0%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31,0%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Αριστερά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17,1%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70,0%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1,4%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116507"/>
              </p:ext>
            </p:extLst>
          </p:nvPr>
        </p:nvGraphicFramePr>
        <p:xfrm>
          <a:off x="859283" y="3234968"/>
          <a:ext cx="8902699" cy="18154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6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Πιστεύετε ότι η χώρα πάει σε γενικά σωστή κατεύθυνση ή όχι;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ναι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 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26,5%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ΚΙΝΗΜΑ ΑΛΛΑΓΗΣ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6,2%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ΚΚΕ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14,0%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60,5%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ΕΛΛΗΝΙΚΗ ΛΥΣΗ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26,7%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ΜΕΡΑ 25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28,6%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Picture 5">
            <a:extLst>
              <a:ext uri="{FF2B5EF4-FFF2-40B4-BE49-F238E27FC236}">
                <a16:creationId xmlns:a16="http://schemas.microsoft.com/office/drawing/2014/main" id="{32BEE4A3-0768-4AAB-8CCC-E2732C7FCC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1600" b="1" dirty="0"/>
              <a:t>Πόσο ικανοποιημένος/η είστε...</a:t>
            </a:r>
            <a:r>
              <a:rPr lang="en-US" sz="1600" b="1" dirty="0"/>
              <a:t> </a:t>
            </a:r>
            <a:r>
              <a:rPr lang="el-GR" sz="1600" b="1" dirty="0"/>
              <a:t>από τον συνολική διαχείριση σε όλη την διάρκεια της πανδημίας από την Κυβέρνηση;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20195"/>
              </p:ext>
            </p:extLst>
          </p:nvPr>
        </p:nvGraphicFramePr>
        <p:xfrm>
          <a:off x="541338" y="1458913"/>
          <a:ext cx="9744075" cy="579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58EEDD91-0F32-41F0-9E4C-912BC60672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3697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5518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είστε...</a:t>
            </a:r>
            <a:r>
              <a:rPr lang="en-US" sz="1600" b="1" dirty="0"/>
              <a:t> </a:t>
            </a:r>
            <a:r>
              <a:rPr lang="el-GR" sz="1600" b="1" dirty="0"/>
              <a:t>από το πως διαχειρίστηκε από την αρχή της πανδημίας μέχρι σήμερα τα θέματα Οικονομίας, στήριξης των Επιχειρήσεων και της προστασίας των θέσεων εργασίας;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047301"/>
              </p:ext>
            </p:extLst>
          </p:nvPr>
        </p:nvGraphicFramePr>
        <p:xfrm>
          <a:off x="541338" y="1816100"/>
          <a:ext cx="9744075" cy="5437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31E1DB9A-B5AB-4F35-A11B-0E7719C41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3107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69419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είστε...</a:t>
            </a:r>
            <a:r>
              <a:rPr lang="en-US" sz="1600" b="1" dirty="0"/>
              <a:t> </a:t>
            </a:r>
            <a:r>
              <a:rPr lang="el-GR" sz="1600" b="1" dirty="0"/>
              <a:t>από τον τρόπο οργάνωσης και τους ρυθμούς εμβολιασμού;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152639"/>
              </p:ext>
            </p:extLst>
          </p:nvPr>
        </p:nvGraphicFramePr>
        <p:xfrm>
          <a:off x="541338" y="1201738"/>
          <a:ext cx="9744075" cy="605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9D3BFA6F-C962-4695-9523-A90293F2E5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310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69419"/>
          </a:xfrm>
        </p:spPr>
        <p:txBody>
          <a:bodyPr>
            <a:normAutofit/>
          </a:bodyPr>
          <a:lstStyle/>
          <a:p>
            <a:r>
              <a:rPr lang="el-GR" sz="1600" b="1" dirty="0"/>
              <a:t>Πόσο ικανοποιημένος/η είστε...</a:t>
            </a:r>
            <a:r>
              <a:rPr lang="en-US" sz="1600" b="1" dirty="0"/>
              <a:t> </a:t>
            </a:r>
            <a:r>
              <a:rPr lang="el-GR" sz="1600" b="1" dirty="0"/>
              <a:t>από την ενίσχυση του ΕΣΥ από την Κυβέρνηση την περίοδο της πανδημίας;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878413"/>
              </p:ext>
            </p:extLst>
          </p:nvPr>
        </p:nvGraphicFramePr>
        <p:xfrm>
          <a:off x="541338" y="1701800"/>
          <a:ext cx="9744075" cy="5551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BC96B7A1-A70E-4B7B-916B-67C04897E2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3107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3768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/>
              <a:t>Πόσο ικανοποιημένος/η είστε...</a:t>
            </a:r>
            <a:r>
              <a:rPr lang="en-US" sz="1600" b="1" dirty="0"/>
              <a:t> </a:t>
            </a:r>
            <a:r>
              <a:rPr lang="el-GR" sz="1600" b="1" dirty="0"/>
              <a:t>από την στάση, τον τρόπο αντιπολίτευσης και τις προτάσεις των κομμάτων αντιπολίτευσης ειδικά για το θέμα της πανδημίας;</a:t>
            </a:r>
            <a:endParaRPr lang="en-US" sz="16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812642"/>
              </p:ext>
            </p:extLst>
          </p:nvPr>
        </p:nvGraphicFramePr>
        <p:xfrm>
          <a:off x="541338" y="1778000"/>
          <a:ext cx="9744075" cy="547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id="{665AFD77-BA73-4524-A89D-501A5CA97A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75" y="7355047"/>
            <a:ext cx="1216129" cy="66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3107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4619</Words>
  <Application>Microsoft Office PowerPoint</Application>
  <PresentationFormat>B4 (ISO) Paper (250x353 mm)</PresentationFormat>
  <Paragraphs>1822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Arial Greek</vt:lpstr>
      <vt:lpstr>Calibri</vt:lpstr>
      <vt:lpstr>Calibri Light</vt:lpstr>
      <vt:lpstr>Cambria</vt:lpstr>
      <vt:lpstr>Wingdings 2</vt:lpstr>
      <vt:lpstr>Office Theme</vt:lpstr>
      <vt:lpstr>4_Office Theme</vt:lpstr>
      <vt:lpstr>  ΙΟΥΛΙΟΣ   2021</vt:lpstr>
      <vt:lpstr>Ταυτότητα Έρευνας</vt:lpstr>
      <vt:lpstr>Πιστεύετε ότι η χώρα πάει σε γενικά σωστή κατεύθυνση ή όχι;</vt:lpstr>
      <vt:lpstr>Πιστεύετε ότι η χώρα πάει σε γενικά σωστή κατεύθυνση ή όχι;</vt:lpstr>
      <vt:lpstr>Πόσο ικανοποιημένος/η είστε... από τον συνολική διαχείριση σε όλη την διάρκεια της πανδημίας από την Κυβέρνηση;</vt:lpstr>
      <vt:lpstr>Πόσο ικανοποιημένος/η είστε... από το πως διαχειρίστηκε από την αρχή της πανδημίας μέχρι σήμερα τα θέματα Οικονομίας, στήριξης των Επιχειρήσεων και της προστασίας των θέσεων εργασίας;</vt:lpstr>
      <vt:lpstr>Πόσο ικανοποιημένος/η είστε... από τον τρόπο οργάνωσης και τους ρυθμούς εμβολιασμού;</vt:lpstr>
      <vt:lpstr>Πόσο ικανοποιημένος/η είστε... από την ενίσχυση του ΕΣΥ από την Κυβέρνηση την περίοδο της πανδημίας;</vt:lpstr>
      <vt:lpstr>Πόσο ικανοποιημένος/η είστε... από την στάση, τον τρόπο αντιπολίτευσης και τις προτάσεις των κομμάτων αντιπολίτευσης ειδικά για το θέμα της πανδημίας;</vt:lpstr>
      <vt:lpstr>Εσείς εμβολιαστήκατε;</vt:lpstr>
      <vt:lpstr>Μπορείτε να μας πείτε γιατί δεν εμβολιαστήκατε;</vt:lpstr>
      <vt:lpstr>Μπορείτε να μας πείτε γιατί δεν εμβολιαστήκατε;</vt:lpstr>
      <vt:lpstr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vt:lpstr>
      <vt:lpstr>Είστε υπέρ ή κατά της θέσπισης υποχρεωτικού εμβολιασμού για επαγγελματικές κατηγορίες όπως νοσοκομειακοί, εργαζόμενοι σε δομές για ηλικιωμένους, εκπαιδευτικούς;</vt:lpstr>
      <vt:lpstr>Στο επόμενο διάστημα θα έρθει προς ψήφιση Νομοσχέδιο για την αξιολόγηση των Εκπαιδευτικών. Είστε υπέρ ή κατά της αξιολόγησης των εκπαιδευτικών;</vt:lpstr>
      <vt:lpstr>Στο επόμενο διάστημα θα έρθει προς ψήφιση Νομοσχέδιο για την αξιολόγηση των Εκπαιδευτικών. Είστε υπέρ ή κατά της αξιολόγησης των εκπαιδευτικών;</vt:lpstr>
      <vt:lpstr>Πιστεύετε ότι οι νέες ρυθμίσεις του Υπουργείου Εργασίας για τις επικουρικές συντάξεις είναι θετικές;</vt:lpstr>
      <vt:lpstr>Πιστεύετε ότι οι νέες ρυθμίσεις του Υπουργείου Εργασίας για τις επικουρικές συντάξεις είναι θετικές;</vt:lpstr>
      <vt:lpstr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vt:lpstr>
      <vt:lpstr>Πιστεύετε ότι στο επόμενο διάστημα μέσα στο 2021 θα υπάρχει βελτίωση της Οικονομίας, της κατάστασης που αντιμετωπίζουν επιχειρήσεις και εργαζόμενοι λόγω της πανδημίας, με την αξιοποίηση και του Ταμείου Ανάκαμψης;</vt:lpstr>
      <vt:lpstr>Η Κυβέρνηση συμπληρώνει δύο χρόνια θητείας της. Πόσο ικανοποιημένος/η είστε από τον τρόπο που έχει χειριστεί...</vt:lpstr>
      <vt:lpstr>Πόσο ικανοποιημένος/η  είστε από το συνολικό έργο της Κυβέρνησης;</vt:lpstr>
      <vt:lpstr>Πόσο ικανοποιημένος/η  είστε από το συνολικό έργο της Κυβέρνησης;</vt:lpstr>
      <vt:lpstr>Πόσο ικανοποιημένος/η είστε από την αντιπολιτευτική τακτική του ΣΥΡΙΖΑ;</vt:lpstr>
      <vt:lpstr>Πόσο ικανοποιημένος/η είστε από την αντιπολιτευτική τακτική του ΣΥΡΙΖΑ;</vt:lpstr>
      <vt:lpstr>Πιστεύετε πως αν σε αυτό το διάστημα είχαμε Κυβέρνηση ΣΥΡΙΖΑ με Πρωθυπουργό τον Αλέξη Τσίπρα, τα πράγματα θα πήγαιναν καλύτερα στην χώρα;</vt:lpstr>
      <vt:lpstr>Πιστεύετε πως αν σε αυτό το διάστημα είχαμε Κυβέρνηση ΣΥΡΙΖΑ με Πρωθυπουργό τον Αλέξη Τσίπρα, τα πράγματα θα πήγαιναν καλύτερα στην χώρα;</vt:lpstr>
      <vt:lpstr>Ποια είναι η άποψή σας για την συνολική παρουσία και δραστηριότητα του Κ. Μητσοτάκη ως Πρωθυπουργού;</vt:lpstr>
      <vt:lpstr>Ποια είναι η άποψή σας για την συνολική παρουσία και δραστηριότητα του Κ. Μητσοτάκη ως Πρωθυπουργού;</vt:lpstr>
      <vt:lpstr>Ποια είναι η άποψή σας για την συνολική παρουσία και δραστηριότητα του Αλέξη Τσίπρα ως επικεφαλής της Αξιωματικής Αντιπολίτευσης;</vt:lpstr>
      <vt:lpstr>Ποια είναι η άποψή σας για την συνολική παρουσία και δραστηριότητα του Αλέξη Τσίπρα ως επικεφαλής της Αξιωματικής Αντιπολίτευσης;</vt:lpstr>
      <vt:lpstr>Ανάμεσα στον Κυριάκο Μητσοτάκη και τον Αλέξη Τσίπρα ποιον θεωρείτε...</vt:lpstr>
      <vt:lpstr>Ποιον θεωρείτε καταλληλότερο για Πρωθυπουργό;</vt:lpstr>
      <vt:lpstr>Ποιον θεωρείτε καταλληλότερο για Πρωθυπουργό;</vt:lpstr>
      <vt:lpstr>Ποιον θεωρείτε καταλληλότερο για Πρωθυπουργό;</vt:lpstr>
      <vt:lpstr>Αν πρόκυπτε θέμα εκλογών και ψηφίζαμε την ερχόμενη Κυριακή, εσείς ποιο κόμμα θα ψηφίζατε ;</vt:lpstr>
      <vt:lpstr>Αν πρόκυπτε θέμα εκλογών και ψηφίζαμε την ερχόμενη Κυριακή, εσείς ποιο κόμμα θα ψηφίζατε ;</vt:lpstr>
      <vt:lpstr>Τέλος Παρουσίασης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Zaharias Zoupis</cp:lastModifiedBy>
  <cp:revision>70</cp:revision>
  <dcterms:created xsi:type="dcterms:W3CDTF">2021-02-20T11:15:26Z</dcterms:created>
  <dcterms:modified xsi:type="dcterms:W3CDTF">2021-07-07T10:29:30Z</dcterms:modified>
</cp:coreProperties>
</file>